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62895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E7D32"/>
                </a:solidFill>
                <a:latin typeface="Verdana"/>
              </a:defRPr>
            </a:pPr>
            <a:r>
              <a:t>CURSO DRF &amp; DJANGO ORM — FASE I</a:t>
            </a:r>
          </a:p>
          <a:p>
            <a:pPr>
              <a:spcBef>
                <a:spcPts val="1000"/>
              </a:spcBef>
              <a:defRPr sz="3600" b="1">
                <a:solidFill>
                  <a:srgbClr val="FFFFFF"/>
                </a:solidFill>
                <a:latin typeface="Georgia"/>
              </a:defRPr>
            </a:pPr>
            <a:r>
              <a:t>ISS-12: Consulta y Anulación de Ventas</a:t>
            </a:r>
          </a:p>
          <a:p>
            <a:pPr>
              <a:spcBef>
                <a:spcPts val="1500"/>
              </a:spcBef>
              <a:defRPr sz="1600">
                <a:solidFill>
                  <a:srgbClr val="CDD5E0"/>
                </a:solidFill>
                <a:latin typeface="Verdana"/>
              </a:defRPr>
            </a:pPr>
            <a:r>
              <a:t>Lectura de Ventas, Preservación de Precio Histórico y Anulación Idempotente con Reposición de Inventario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E7D32"/>
                </a:solidFill>
                <a:latin typeface="Verdana"/>
              </a:defRPr>
            </a:pPr>
            <a:r>
              <a:t>ISS-12 — CONSULTA Y ANULACIÓN DE VENTAS</a:t>
            </a:r>
          </a:p>
          <a:p>
            <a:pPr>
              <a:defRPr sz="2200" b="1">
                <a:solidFill>
                  <a:srgbClr val="1B2A4A"/>
                </a:solidFill>
                <a:latin typeface="Georgia"/>
              </a:defRPr>
            </a:pPr>
            <a:r>
              <a:t>¿Qué construiremos en este ISS?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512064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55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800" b="1">
                <a:solidFill>
                  <a:srgbClr val="1B2A4A"/>
                </a:solidFill>
                <a:latin typeface="Georgia"/>
              </a:defRPr>
            </a:pPr>
            <a:r>
              <a:t>Objetivo Técnico Principal</a:t>
            </a:r>
          </a:p>
          <a:p>
            <a:pPr>
              <a:spcBef>
                <a:spcPts val="800"/>
              </a:spcBef>
              <a:defRPr sz="1300">
                <a:solidFill>
                  <a:srgbClr val="1A202C"/>
                </a:solidFill>
                <a:latin typeface="Verdana"/>
              </a:defRPr>
            </a:pPr>
            <a:r>
              <a:t>• Consultar ventas registradas con listado (GET /api/sales/) y detalle completo (GET /api/sales/&lt;id&gt;/).</a:t>
            </a:r>
          </a:p>
          <a:p>
            <a:pPr>
              <a:spcBef>
                <a:spcPts val="800"/>
              </a:spcBef>
              <a:defRPr sz="1300">
                <a:solidFill>
                  <a:srgbClr val="1A202C"/>
                </a:solidFill>
                <a:latin typeface="Verdana"/>
              </a:defRPr>
            </a:pPr>
            <a:r>
              <a:t>• Garantizar el principio de Inmutabilidad del Precio Histórico: las líneas conservan unit_price independientemente de cambios futuros en Product.price.</a:t>
            </a:r>
          </a:p>
          <a:p>
            <a:pPr>
              <a:spcBef>
                <a:spcPts val="800"/>
              </a:spcBef>
              <a:defRPr sz="1300">
                <a:solidFill>
                  <a:srgbClr val="1A202C"/>
                </a:solidFill>
                <a:latin typeface="Verdana"/>
              </a:defRPr>
            </a:pPr>
            <a:r>
              <a:t>• Implementar la Anulación Blanda (DELETE /api/sales/&lt;id&gt;/) mediante la invocación del método sale.void().</a:t>
            </a:r>
          </a:p>
          <a:p>
            <a:pPr>
              <a:spcBef>
                <a:spcPts val="800"/>
              </a:spcBef>
              <a:defRPr sz="1300">
                <a:solidFill>
                  <a:srgbClr val="1A202C"/>
                </a:solidFill>
                <a:latin typeface="Verdana"/>
              </a:defRPr>
            </a:pPr>
            <a:r>
              <a:t>• Asegurar la Idempotencia en la devolución de stock: anular 2 o más veces mantiene el inventario exacto sin reponer múltiples veces.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55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800" b="1">
                <a:solidFill>
                  <a:srgbClr val="1B2A4A"/>
                </a:solidFill>
                <a:latin typeface="Georgia"/>
              </a:defRPr>
            </a:pPr>
            <a:r>
              <a:t>Reglas de Dominio y Seguridad</a:t>
            </a:r>
          </a:p>
          <a:p>
            <a:pPr>
              <a:spcBef>
                <a:spcPts val="800"/>
              </a:spcBef>
              <a:defRPr sz="1300">
                <a:solidFill>
                  <a:srgbClr val="1A202C"/>
                </a:solidFill>
                <a:latin typeface="Verdana"/>
              </a:defRPr>
            </a:pPr>
            <a:r>
              <a:t>• Cero Borrado Físico: prohibido el uso de QuerySet.delete() sobre la tabla sales o product_sales.</a:t>
            </a:r>
          </a:p>
          <a:p>
            <a:pPr>
              <a:spcBef>
                <a:spcPts val="800"/>
              </a:spcBef>
              <a:defRPr sz="1300">
                <a:solidFill>
                  <a:srgbClr val="1A202C"/>
                </a:solidFill>
                <a:latin typeface="Verdana"/>
              </a:defRPr>
            </a:pPr>
            <a:r>
              <a:t>• Acceso OPEN (Fase I): endpoints en permiso AllowAny, reutilizando la infraestructura establecida en ISS-11.</a:t>
            </a:r>
          </a:p>
          <a:p>
            <a:pPr>
              <a:spcBef>
                <a:spcPts val="800"/>
              </a:spcBef>
              <a:defRPr sz="1300">
                <a:solidFill>
                  <a:srgbClr val="1A202C"/>
                </a:solidFill>
                <a:latin typeface="Verdana"/>
              </a:defRPr>
            </a:pPr>
            <a:r>
              <a:t>• Anidación Automática: las líneas de venta (ProductSale) no poseen endpoint directo; se consumen anidadas dentro de Sale.</a:t>
            </a:r>
          </a:p>
          <a:p>
            <a:pPr>
              <a:spcBef>
                <a:spcPts val="800"/>
              </a:spcBef>
              <a:defRPr sz="1300">
                <a:solidFill>
                  <a:srgbClr val="1A202C"/>
                </a:solidFill>
                <a:latin typeface="Verdana"/>
              </a:defRPr>
            </a:pPr>
            <a:r>
              <a:t>• Optimización SQL: uso de select_related('client') y prefetch_related('lines__product') para evitar el problema N+1.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E7D32"/>
                </a:solidFill>
                <a:latin typeface="Verdana"/>
              </a:defRPr>
            </a:pPr>
            <a:r>
              <a:t>ISS-12 — CONSULTA Y ANULACIÓN DE VENTAS</a:t>
            </a:r>
          </a:p>
          <a:p>
            <a:pPr>
              <a:defRPr sz="2200" b="1">
                <a:solidFill>
                  <a:srgbClr val="1B2A4A"/>
                </a:solidFill>
                <a:latin typeface="Georgia"/>
              </a:defRPr>
            </a:pPr>
            <a:r>
              <a:t>Punto de Partida y Elección de SaleReadViewSet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55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800" b="1">
                <a:solidFill>
                  <a:srgbClr val="1B2A4A"/>
                </a:solidFill>
                <a:latin typeface="Georgia"/>
              </a:defRPr>
            </a:pPr>
            <a:r>
              <a:t>Mezcla de Mixins en SaleReadViewSet</a:t>
            </a:r>
          </a:p>
          <a:p>
            <a:pPr>
              <a:spcBef>
                <a:spcPts val="600"/>
              </a:spcBef>
              <a:defRPr sz="1300">
                <a:solidFill>
                  <a:srgbClr val="1A202C"/>
                </a:solidFill>
                <a:latin typeface="Verdana"/>
              </a:defRPr>
            </a:pPr>
            <a:r>
              <a:t>SaleReadViewSet no hereda de ModelViewSet ni de ReadOnlyModelViewSet, sino que combina exactamente los mixins requeridos:</a:t>
            </a:r>
          </a:p>
          <a:p>
            <a:pPr>
              <a:spcBef>
                <a:spcPts val="600"/>
              </a:spcBef>
              <a:defRPr sz="1300" b="1">
                <a:solidFill>
                  <a:srgbClr val="2E7D32"/>
                </a:solidFill>
                <a:latin typeface="Verdana"/>
              </a:defRPr>
            </a:pPr>
            <a:r>
              <a:t>✔ ListModelMixin: Proporciona la acción .list() para responder a GET /api/sales/</a:t>
            </a:r>
          </a:p>
          <a:p>
            <a:pPr>
              <a:spcBef>
                <a:spcPts val="600"/>
              </a:spcBef>
              <a:defRPr sz="1300" b="1">
                <a:solidFill>
                  <a:srgbClr val="2E7D32"/>
                </a:solidFill>
                <a:latin typeface="Verdana"/>
              </a:defRPr>
            </a:pPr>
            <a:r>
              <a:t>✔ RetrieveModelMixin: Proporciona la acción .retrieve() para responder a GET /api/sales/&lt;id&gt;/</a:t>
            </a:r>
          </a:p>
          <a:p>
            <a:pPr>
              <a:spcBef>
                <a:spcPts val="600"/>
              </a:spcBef>
              <a:defRPr sz="1300" b="1">
                <a:solidFill>
                  <a:srgbClr val="2E7D32"/>
                </a:solidFill>
                <a:latin typeface="Verdana"/>
              </a:defRPr>
            </a:pPr>
            <a:r>
              <a:t>✔ DestroyModelMixin: Proporciona la acción .destroy() para responder a DELETE /api/sales/&lt;id&gt;/</a:t>
            </a:r>
          </a:p>
          <a:p>
            <a:pPr>
              <a:spcBef>
                <a:spcPts val="600"/>
              </a:spcBef>
              <a:defRPr sz="1300" b="1">
                <a:solidFill>
                  <a:srgbClr val="2E7D32"/>
                </a:solidFill>
                <a:latin typeface="Verdana"/>
              </a:defRPr>
            </a:pPr>
            <a:r>
              <a:t>✔ GenericViewSet: Aporta la infraestructura base de DRF sin imponer handlers de creación ni actualización</a:t>
            </a:r>
          </a:p>
          <a:p>
            <a:pPr>
              <a:spcBef>
                <a:spcPts val="1200"/>
              </a:spcBef>
              <a:defRPr sz="1500" b="1">
                <a:solidFill>
                  <a:srgbClr val="1B2A4A"/>
                </a:solidFill>
                <a:latin typeface="Georgia"/>
              </a:defRPr>
            </a:pPr>
            <a:r>
              <a:t>Por qué NO se incluyeron UpdateModelMixin ni CreateModelMixin:</a:t>
            </a:r>
          </a:p>
          <a:p>
            <a:pPr>
              <a:spcBef>
                <a:spcPts val="400"/>
              </a:spcBef>
              <a:defRPr sz="1300">
                <a:solidFill>
                  <a:srgbClr val="1A202C"/>
                </a:solidFill>
                <a:latin typeface="Verdana"/>
              </a:defRPr>
            </a:pPr>
            <a:r>
              <a:t>1. Los totales de una venta NO se editan vía CRUD (requieren registro transaccional en SaleQuerySet.register).</a:t>
            </a:r>
            <a:br/>
            <a:r>
              <a:t>2. El alta de la venta ya está resuelta mediante SaleRegisterAPIView (POST /api/sales/).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E7D32"/>
                </a:solidFill>
                <a:latin typeface="Verdana"/>
              </a:defRPr>
            </a:pPr>
            <a:r>
              <a:t>ISS-12 — CONSULTA Y ANULACIÓN DE VENTAS</a:t>
            </a:r>
          </a:p>
          <a:p>
            <a:pPr>
              <a:defRPr sz="2200" b="1">
                <a:solidFill>
                  <a:srgbClr val="1B2A4A"/>
                </a:solidFill>
                <a:latin typeface="Georgia"/>
              </a:defRPr>
            </a:pPr>
            <a:r>
              <a:t>Implementación de Vistas — SaleReadViewSet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55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600" b="1">
                <a:solidFill>
                  <a:srgbClr val="1B2A4A"/>
                </a:solidFill>
                <a:latin typeface="Georgia"/>
              </a:defRPr>
            </a:pPr>
            <a:r>
              <a:t>Código de apps/sale/views.py (Extensión para Lectura y Anulación)</a:t>
            </a:r>
          </a:p>
          <a:p>
            <a:pPr>
              <a:spcBef>
                <a:spcPts val="800"/>
              </a:spcBef>
              <a:defRPr sz="1100">
                <a:solidFill>
                  <a:srgbClr val="1B2A4A"/>
                </a:solidFill>
                <a:latin typeface="Courier New"/>
              </a:defRPr>
            </a:pPr>
            <a:r>
              <a:t>from rest_framework import mixins, viewsets</a:t>
            </a:r>
            <a:br/>
            <a:r>
              <a:t>from rest_framework.permissions import AllowAny</a:t>
            </a:r>
            <a:br/>
            <a:r>
              <a:t>from apps.sale.models import Sale</a:t>
            </a:r>
            <a:br/>
            <a:r>
              <a:t>from apps.sale.serializers import SaleSerializer</a:t>
            </a:r>
            <a:br/>
            <a:br/>
            <a:r>
              <a:t>class SaleReadViewSet(</a:t>
            </a:r>
            <a:br/>
            <a:r>
              <a:t>    mixins.ListModelMixin,</a:t>
            </a:r>
            <a:br/>
            <a:r>
              <a:t>    mixins.RetrieveModelMixin,</a:t>
            </a:r>
            <a:br/>
            <a:r>
              <a:t>    mixins.DestroyModelMixin,</a:t>
            </a:r>
            <a:br/>
            <a:r>
              <a:t>    viewsets.GenericViewSet,</a:t>
            </a:r>
            <a:br/>
            <a:r>
              <a:t>):</a:t>
            </a:r>
            <a:br/>
            <a:r>
              <a:t>    permission_classes = [AllowAny]</a:t>
            </a:r>
            <a:br/>
            <a:r>
              <a:t>    serializer_class = SaleSerializer</a:t>
            </a:r>
            <a:br/>
            <a:r>
              <a:t>    lookup_value_converter = "int"</a:t>
            </a:r>
            <a:br/>
            <a:br/>
            <a:r>
              <a:t>    def get_queryset(self):</a:t>
            </a:r>
            <a:br/>
            <a:r>
              <a:t>        return Sale.objects.select_related("client").prefetch_related("lines__product")</a:t>
            </a:r>
            <a:br/>
            <a:br/>
            <a:r>
              <a:t>    def perform_destroy(self, instance):</a:t>
            </a:r>
            <a:br/>
            <a:r>
              <a:t>        instance.void()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E7D32"/>
                </a:solidFill>
                <a:latin typeface="Verdana"/>
              </a:defRPr>
            </a:pPr>
            <a:r>
              <a:t>ISS-12 — CONSULTA Y ANULACIÓN DE VENTAS</a:t>
            </a:r>
          </a:p>
          <a:p>
            <a:pPr>
              <a:defRPr sz="2200" b="1">
                <a:solidFill>
                  <a:srgbClr val="1B2A4A"/>
                </a:solidFill>
                <a:latin typeface="Georgia"/>
              </a:defRPr>
            </a:pPr>
            <a:r>
              <a:t>Enrutamiento Manual con as_view() en apps/sale/urls.py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512064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55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600" b="1">
                <a:solidFill>
                  <a:srgbClr val="1B2A4A"/>
                </a:solidFill>
                <a:latin typeface="Georgia"/>
              </a:defRPr>
            </a:pPr>
            <a:r>
              <a:t>Parche en apps/sale/urls.py</a:t>
            </a:r>
          </a:p>
          <a:p>
            <a:pPr>
              <a:spcBef>
                <a:spcPts val="800"/>
              </a:spcBef>
              <a:defRPr sz="1000">
                <a:solidFill>
                  <a:srgbClr val="1B2A4A"/>
                </a:solidFill>
                <a:latin typeface="Courier New"/>
              </a:defRPr>
            </a:pPr>
            <a:r>
              <a:t>from django.urls import path</a:t>
            </a:r>
            <a:br/>
            <a:r>
              <a:t>from apps.sale.views import (</a:t>
            </a:r>
            <a:br/>
            <a:r>
              <a:t>    SaleCollectionAPIView,</a:t>
            </a:r>
            <a:br/>
            <a:r>
              <a:t>    SaleReadViewSet,</a:t>
            </a:r>
            <a:br/>
            <a:r>
              <a:t>)</a:t>
            </a:r>
            <a:br/>
            <a:br/>
            <a:r>
              <a:t>urlpatterns = [</a:t>
            </a:r>
            <a:br/>
            <a:r>
              <a:t>    path(</a:t>
            </a:r>
            <a:br/>
            <a:r>
              <a:t>        "sales/",</a:t>
            </a:r>
            <a:br/>
            <a:r>
              <a:t>        SaleCollectionAPIView.as_view(),</a:t>
            </a:r>
            <a:br/>
            <a:r>
              <a:t>        name="sale-collection",</a:t>
            </a:r>
            <a:br/>
            <a:r>
              <a:t>    ),</a:t>
            </a:r>
            <a:br/>
            <a:r>
              <a:t>    path(</a:t>
            </a:r>
            <a:br/>
            <a:r>
              <a:t>        "sales/&lt;int:pk&gt;/",</a:t>
            </a:r>
            <a:br/>
            <a:r>
              <a:t>        SaleReadViewSet.as_view({</a:t>
            </a:r>
            <a:br/>
            <a:r>
              <a:t>            "get": "retrieve",</a:t>
            </a:r>
            <a:br/>
            <a:r>
              <a:t>            "delete": "destroy",</a:t>
            </a:r>
            <a:br/>
            <a:r>
              <a:t>        }),</a:t>
            </a:r>
            <a:br/>
            <a:r>
              <a:t>        name="sale-detail",</a:t>
            </a:r>
            <a:br/>
            <a:r>
              <a:t>    ),</a:t>
            </a:r>
            <a:br/>
            <a:r>
              <a:t>]</a:t>
            </a:r>
            <a:br/>
          </a:p>
        </p:txBody>
      </p:sp>
      <p:sp>
        <p:nvSpPr>
          <p:cNvPr id="5" name="Rounded Rectangle 4"/>
          <p:cNvSpPr/>
          <p:nvPr/>
        </p:nvSpPr>
        <p:spPr>
          <a:xfrm>
            <a:off x="6217920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55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600" b="1">
                <a:solidFill>
                  <a:srgbClr val="1B2A4A"/>
                </a:solidFill>
                <a:latin typeface="Georgia"/>
              </a:defRPr>
            </a:pPr>
            <a:r>
              <a:t>Análisis del Mapeo Muestral</a:t>
            </a:r>
          </a:p>
          <a:p>
            <a:pPr>
              <a:spcBef>
                <a:spcPts val="800"/>
              </a:spcBef>
              <a:defRPr sz="1200">
                <a:solidFill>
                  <a:srgbClr val="1A202C"/>
                </a:solidFill>
                <a:latin typeface="Verdana"/>
              </a:defRPr>
            </a:pPr>
            <a:r>
              <a:t>• Diccionario de Acciones: as_view({'get': 'retrieve', 'delete': 'destroy'}) mapea explícitamente las operaciones HTTP permitidas.</a:t>
            </a:r>
          </a:p>
          <a:p>
            <a:pPr>
              <a:spcBef>
                <a:spcPts val="800"/>
              </a:spcBef>
              <a:defRPr sz="1200">
                <a:solidFill>
                  <a:srgbClr val="1A202C"/>
                </a:solidFill>
                <a:latin typeface="Verdana"/>
              </a:defRPr>
            </a:pPr>
            <a:r>
              <a:t>• Ausencia de Router: No se usa SimpleRouter para evitar la autogeneración no deseada de métodos PUT/PATCH o POST.</a:t>
            </a:r>
          </a:p>
          <a:p>
            <a:pPr>
              <a:spcBef>
                <a:spcPts val="800"/>
              </a:spcBef>
              <a:defRPr sz="1200">
                <a:solidFill>
                  <a:srgbClr val="1A202C"/>
                </a:solidFill>
                <a:latin typeface="Verdana"/>
              </a:defRPr>
            </a:pPr>
            <a:r>
              <a:t>• Reutilización de GET /api/sales/: SaleCollectionAPIView implementa handler GET delegando al queryset de SaleReadViewSet.</a:t>
            </a:r>
          </a:p>
          <a:p>
            <a:pPr>
              <a:spcBef>
                <a:spcPts val="800"/>
              </a:spcBef>
              <a:defRPr sz="1200">
                <a:solidFill>
                  <a:srgbClr val="1A202C"/>
                </a:solidFill>
                <a:latin typeface="Verdana"/>
              </a:defRPr>
            </a:pPr>
            <a:r>
              <a:t>• Convertidor Path: &lt;int:pk&gt; coincide estrictamente con lookup_value_converter = 'int'.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E7D32"/>
                </a:solidFill>
                <a:latin typeface="Verdana"/>
              </a:defRPr>
            </a:pPr>
            <a:r>
              <a:t>ISS-12 — CONSULTA Y ANULACIÓN DE VENTAS</a:t>
            </a:r>
          </a:p>
          <a:p>
            <a:pPr>
              <a:defRPr sz="2200" b="1">
                <a:solidFill>
                  <a:srgbClr val="1B2A4A"/>
                </a:solidFill>
                <a:latin typeface="Georgia"/>
              </a:defRPr>
            </a:pPr>
            <a:r>
              <a:t>Lógica Interna del Método sale.void()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55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600" b="1">
                <a:solidFill>
                  <a:srgbClr val="1B2A4A"/>
                </a:solidFill>
                <a:latin typeface="Georgia"/>
              </a:defRPr>
            </a:pPr>
            <a:r>
              <a:t>Flujo de Anulación Idempotente (apps/sale/models.py)</a:t>
            </a:r>
          </a:p>
          <a:p>
            <a:pPr>
              <a:spcBef>
                <a:spcPts val="800"/>
              </a:spcBef>
              <a:defRPr sz="1000">
                <a:solidFill>
                  <a:srgbClr val="1B2A4A"/>
                </a:solidFill>
                <a:latin typeface="Courier New"/>
              </a:defRPr>
            </a:pPr>
            <a:r>
              <a:t>def void(self):</a:t>
            </a:r>
            <a:br/>
            <a:r>
              <a:t>    with transaction.atomic():</a:t>
            </a:r>
            <a:br/>
            <a:r>
              <a:t>        sale = Sale.objects.select_for_update().get(pk=self.pk)</a:t>
            </a:r>
            <a:br/>
            <a:r>
              <a:t>        if sale.status == RecordStatus.INACTIVE:</a:t>
            </a:r>
            <a:br/>
            <a:r>
              <a:t>            return sale  # IDEMPOTENCIA: Si ya está anulada, no altera stock de nuevo</a:t>
            </a:r>
            <a:br/>
            <a:br/>
            <a:r>
              <a:t>        lines = sale.lines.select_related("product").select_for_update().order_by("product_id")</a:t>
            </a:r>
            <a:br/>
            <a:r>
              <a:t>        for line in lines:</a:t>
            </a:r>
            <a:br/>
            <a:r>
              <a:t>            if line.status != RecordStatus.ACTIVE:</a:t>
            </a:r>
            <a:br/>
            <a:r>
              <a:t>                continue</a:t>
            </a:r>
            <a:br/>
            <a:r>
              <a:t>            product = Product.objects.select_for_update().get(pk=line.product_id)</a:t>
            </a:r>
            <a:br/>
            <a:r>
              <a:t>            product.stock += line.quantity</a:t>
            </a:r>
            <a:br/>
            <a:r>
              <a:t>            product.save(update_fields=["stock", "updated_at"])</a:t>
            </a:r>
            <a:br/>
            <a:r>
              <a:t>            line.status = RecordStatus.INACTIVE</a:t>
            </a:r>
            <a:br/>
            <a:r>
              <a:t>            line.save(update_fields=["status", "updated_at"])</a:t>
            </a:r>
            <a:br/>
            <a:br/>
            <a:r>
              <a:t>        sale.status = RecordStatus.INACTIVE</a:t>
            </a:r>
            <a:br/>
            <a:r>
              <a:t>        sale.save(update_fields=["status", "updated_at"])</a:t>
            </a:r>
            <a:br/>
            <a:r>
              <a:t>        return sale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E7D32"/>
                </a:solidFill>
                <a:latin typeface="Verdana"/>
              </a:defRPr>
            </a:pPr>
            <a:r>
              <a:t>ISS-12 — CONSULTA Y ANULACIÓN DE VENTAS</a:t>
            </a:r>
          </a:p>
          <a:p>
            <a:pPr>
              <a:defRPr sz="2200" b="1">
                <a:solidFill>
                  <a:srgbClr val="1B2A4A"/>
                </a:solidFill>
                <a:latin typeface="Georgia"/>
              </a:defRPr>
            </a:pPr>
            <a:r>
              <a:t>Verificación con SaleTransactionTests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55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600" b="1">
                <a:solidFill>
                  <a:srgbClr val="1B2A4A"/>
                </a:solidFill>
                <a:latin typeface="Georgia"/>
              </a:defRPr>
            </a:pPr>
            <a:r>
              <a:t>Métodos de Prueba en Acceso OPEN</a:t>
            </a:r>
          </a:p>
          <a:p>
            <a:pPr>
              <a:spcBef>
                <a:spcPts val="800"/>
              </a:spcBef>
              <a:defRPr sz="1000">
                <a:solidFill>
                  <a:srgbClr val="1B2A4A"/>
                </a:solidFill>
                <a:latin typeface="Courier New"/>
              </a:defRPr>
            </a:pPr>
            <a:r>
              <a:t>def test_detail_keeps_historical_price(self):</a:t>
            </a:r>
            <a:br/>
            <a:r>
              <a:t>    response = self.client.post("/api/sales/", self._payload([{"productId": self.water.id, "quantity": 1}]), format="json")</a:t>
            </a:r>
            <a:br/>
            <a:r>
              <a:t>    Product.objects.filter(pk=self.water.pk).update(price=Decimal("99.00")) # Cambio precio vivo</a:t>
            </a:r>
            <a:br/>
            <a:r>
              <a:t>    detail = self.client.get(f"/api/sales/{response.data['id']}/")</a:t>
            </a:r>
            <a:br/>
            <a:r>
              <a:t>    self.assertEqual(detail.data["lines"][0]["unit_price"], "10.00") # Mantiene 10.00!</a:t>
            </a:r>
            <a:br/>
            <a:br/>
            <a:r>
              <a:t>def test_void_restores_stock_once(self):</a:t>
            </a:r>
            <a:br/>
            <a:r>
              <a:t>    created = self.client.post("/api/sales/", self._payload([{"productId": self.water.id, "quantity": 2}]), format="json")</a:t>
            </a:r>
            <a:br/>
            <a:r>
              <a:t>    sale_id = created.data["id"]</a:t>
            </a:r>
            <a:br/>
            <a:r>
              <a:t>    first = self.client.delete(f"/api/sales/{sale_id}/")   # HTTP 204</a:t>
            </a:r>
            <a:br/>
            <a:r>
              <a:t>    second = self.client.delete(f"/api/sales/{sale_id}/")  # HTTP 204</a:t>
            </a:r>
            <a:br/>
            <a:r>
              <a:t>    self.assertEqual(first.status_code, 204)</a:t>
            </a:r>
            <a:br/>
            <a:r>
              <a:t>    self.assertEqual(second.status_code, 204)</a:t>
            </a:r>
            <a:br/>
            <a:r>
              <a:t>    self.water.refresh_from_db()</a:t>
            </a:r>
            <a:br/>
            <a:r>
              <a:t>    self.assertEqual(self.water.stock, 5)  # Restaura a 5 exactamente una vez!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E7D32"/>
                </a:solidFill>
                <a:latin typeface="Verdana"/>
              </a:defRPr>
            </a:pPr>
            <a:r>
              <a:t>ISS-12 — CONSULTA Y ANULACIÓN DE VENTAS</a:t>
            </a:r>
          </a:p>
          <a:p>
            <a:pPr>
              <a:defRPr sz="2200" b="1">
                <a:solidFill>
                  <a:srgbClr val="1B2A4A"/>
                </a:solidFill>
                <a:latin typeface="Georgia"/>
              </a:defRPr>
            </a:pPr>
            <a:r>
              <a:t>Criterios de Aceptación, Evidencias y Compuerta GATE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55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800" b="1">
                <a:solidFill>
                  <a:srgbClr val="1B2A4A"/>
                </a:solidFill>
                <a:latin typeface="Georgia"/>
              </a:defRPr>
            </a:pPr>
            <a:r>
              <a:t>Matriz GATE — ISS-12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05840" y="2103120"/>
          <a:ext cx="101800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3200400"/>
                <a:gridCol w="3200400"/>
                <a:gridCol w="1767535"/>
              </a:tblGrid>
              <a:tr h="768096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Criterio (AC)</a:t>
                      </a:r>
                    </a:p>
                  </a:txBody>
                  <a:tcPr marL="91440" marR="91440" marT="73152" marB="73152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Verificación Técnica</a:t>
                      </a:r>
                    </a:p>
                  </a:txBody>
                  <a:tcPr marL="91440" marR="91440" marT="73152" marB="73152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Evidencia Generada</a:t>
                      </a:r>
                    </a:p>
                  </a:txBody>
                  <a:tcPr marL="91440" marR="91440" marT="73152" marB="73152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Resultado</a:t>
                      </a:r>
                    </a:p>
                  </a:txBody>
                  <a:tcPr marL="91440" marR="91440" marT="73152" marB="73152">
                    <a:solidFill>
                      <a:srgbClr val="1B2A4A"/>
                    </a:solidFill>
                  </a:tcPr>
                </a:tc>
              </a:tr>
              <a:tr h="76809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AC-12-01</a:t>
                      </a:r>
                    </a:p>
                  </a:txBody>
                  <a:tcPr marL="91440" marR="91440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GET detalle incluye líneas y unit_price congelado</a:t>
                      </a:r>
                    </a:p>
                  </a:txBody>
                  <a:tcPr marL="91440" marR="91440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test_detail_keeps_historical_price PASS</a:t>
                      </a:r>
                    </a:p>
                  </a:txBody>
                  <a:tcPr marL="91440" marR="91440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2E7D32"/>
                          </a:solidFill>
                          <a:latin typeface="Verdana"/>
                        </a:defRPr>
                      </a:pPr>
                      <a:r>
                        <a:t>PASS</a:t>
                      </a:r>
                    </a:p>
                  </a:txBody>
                  <a:tcPr marL="91440" marR="91440" marT="73152" marB="73152">
                    <a:solidFill>
                      <a:srgbClr val="FFFFFF"/>
                    </a:solidFill>
                  </a:tcPr>
                </a:tc>
              </a:tr>
              <a:tr h="76809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AC-12-02</a:t>
                      </a:r>
                    </a:p>
                  </a:txBody>
                  <a:tcPr marL="91440" marR="91440" marT="73152" marB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DELETE responde HTTP 204 No Content</a:t>
                      </a:r>
                    </a:p>
                  </a:txBody>
                  <a:tcPr marL="91440" marR="91440" marT="73152" marB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test_void_restores_stock_once PASS</a:t>
                      </a:r>
                    </a:p>
                  </a:txBody>
                  <a:tcPr marL="91440" marR="91440" marT="73152" marB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2E7D32"/>
                          </a:solidFill>
                          <a:latin typeface="Verdana"/>
                        </a:defRPr>
                      </a:pPr>
                      <a:r>
                        <a:t>PASS</a:t>
                      </a:r>
                    </a:p>
                  </a:txBody>
                  <a:tcPr marL="91440" marR="91440" marT="73152" marB="73152">
                    <a:solidFill>
                      <a:srgbClr val="F8FAFC"/>
                    </a:solidFill>
                  </a:tcPr>
                </a:tc>
              </a:tr>
              <a:tr h="76809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AC-12-03</a:t>
                      </a:r>
                    </a:p>
                  </a:txBody>
                  <a:tcPr marL="91440" marR="91440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Fila sales permanece conservada en inactive</a:t>
                      </a:r>
                    </a:p>
                  </a:txBody>
                  <a:tcPr marL="91440" marR="91440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EVI-12-01 / Sale.objects.get status INACTIVE</a:t>
                      </a:r>
                    </a:p>
                  </a:txBody>
                  <a:tcPr marL="91440" marR="91440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2E7D32"/>
                          </a:solidFill>
                          <a:latin typeface="Verdana"/>
                        </a:defRPr>
                      </a:pPr>
                      <a:r>
                        <a:t>PASS</a:t>
                      </a:r>
                    </a:p>
                  </a:txBody>
                  <a:tcPr marL="91440" marR="91440" marT="73152" marB="73152">
                    <a:solidFill>
                      <a:srgbClr val="FFFFFF"/>
                    </a:solidFill>
                  </a:tcPr>
                </a:tc>
              </a:tr>
              <a:tr h="76809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AC-12-04</a:t>
                      </a:r>
                    </a:p>
                  </a:txBody>
                  <a:tcPr marL="91440" marR="91440" marT="73152" marB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Idempotencia: anular N veces repone stock 1 sola vez</a:t>
                      </a:r>
                    </a:p>
                  </a:txBody>
                  <a:tcPr marL="91440" marR="91440" marT="73152" marB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A202C"/>
                          </a:solidFill>
                          <a:latin typeface="Verdana"/>
                        </a:defRPr>
                      </a:pPr>
                      <a:r>
                        <a:t>test_void_restores_stock_once stock == 5</a:t>
                      </a:r>
                    </a:p>
                  </a:txBody>
                  <a:tcPr marL="91440" marR="91440" marT="73152" marB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2E7D32"/>
                          </a:solidFill>
                          <a:latin typeface="Verdana"/>
                        </a:defRPr>
                      </a:pPr>
                      <a:r>
                        <a:t>PASS</a:t>
                      </a:r>
                    </a:p>
                  </a:txBody>
                  <a:tcPr marL="91440" marR="91440" marT="73152" marB="7315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E7D32"/>
                </a:solidFill>
                <a:latin typeface="Verdana"/>
              </a:defRPr>
            </a:pPr>
            <a:r>
              <a:t>ISS-12 — CONSULTA Y ANULACIÓN DE VENTAS</a:t>
            </a:r>
          </a:p>
          <a:p>
            <a:pPr>
              <a:defRPr sz="2200" b="1">
                <a:solidFill>
                  <a:srgbClr val="1B2A4A"/>
                </a:solidFill>
                <a:latin typeface="Georgia"/>
              </a:defRPr>
            </a:pPr>
            <a:r>
              <a:t>Preguntas para la Defensa Oral del ISS-12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55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800" b="1">
                <a:solidFill>
                  <a:srgbClr val="1B2A4A"/>
                </a:solidFill>
                <a:latin typeface="Georgia"/>
              </a:defRPr>
            </a:pPr>
            <a:r>
              <a:t>Preguntas de Comprensión Arquitectónica</a:t>
            </a:r>
          </a:p>
          <a:p>
            <a:pPr>
              <a:spcBef>
                <a:spcPts val="800"/>
              </a:spcBef>
              <a:defRPr sz="1200" b="1">
                <a:solidFill>
                  <a:srgbClr val="1B2A4A"/>
                </a:solidFill>
                <a:latin typeface="Verdana"/>
              </a:defRPr>
            </a:pPr>
            <a:r>
              <a:t>Q: ¿Por qué no se usó ModelViewSet ni ReadOnlyModelViewSet en la consulta de ventas?</a:t>
            </a:r>
          </a:p>
          <a:p>
            <a:pPr>
              <a:spcBef>
                <a:spcPts val="200"/>
              </a:spcBef>
              <a:defRPr sz="1100">
                <a:solidFill>
                  <a:srgbClr val="1A202C"/>
                </a:solidFill>
                <a:latin typeface="Verdana"/>
              </a:defRPr>
            </a:pPr>
            <a:r>
              <a:t>A: Porque ModelViewSet permitiría la modificación arbitraria con PUT/PATCH (violando la inmutabilidad contable) y ReadOnlyModelViewSet bloquearía la acción de anulación por DELETE.</a:t>
            </a:r>
          </a:p>
          <a:p>
            <a:pPr>
              <a:spcBef>
                <a:spcPts val="800"/>
              </a:spcBef>
              <a:defRPr sz="1200" b="1">
                <a:solidFill>
                  <a:srgbClr val="1B2A4A"/>
                </a:solidFill>
                <a:latin typeface="Verdana"/>
              </a:defRPr>
            </a:pPr>
            <a:r>
              <a:t>Q: ¿Qué asegura que el stock no se incremente dos veces si un cliente presiona anular repetidamente?</a:t>
            </a:r>
          </a:p>
          <a:p>
            <a:pPr>
              <a:spcBef>
                <a:spcPts val="200"/>
              </a:spcBef>
              <a:defRPr sz="1100">
                <a:solidFill>
                  <a:srgbClr val="1A202C"/>
                </a:solidFill>
                <a:latin typeface="Verdana"/>
              </a:defRPr>
            </a:pPr>
            <a:r>
              <a:t>A: La verificación temprana en sale.void(): `if sale.status == RecordStatus.INACTIVE: return sale`. Al estar el bloque protegido con select_for_update(), la segunda llamada detecta el estado inactivo y retorna inmediatamente.</a:t>
            </a:r>
          </a:p>
          <a:p>
            <a:pPr>
              <a:spcBef>
                <a:spcPts val="800"/>
              </a:spcBef>
              <a:defRPr sz="1200" b="1">
                <a:solidFill>
                  <a:srgbClr val="1B2A4A"/>
                </a:solidFill>
                <a:latin typeface="Verdana"/>
              </a:defRPr>
            </a:pPr>
            <a:r>
              <a:t>Q: ¿Por qué las líneas de detalle (ProductSale) no tienen su propia URL directa en la API?</a:t>
            </a:r>
          </a:p>
          <a:p>
            <a:pPr>
              <a:spcBef>
                <a:spcPts val="200"/>
              </a:spcBef>
              <a:defRPr sz="1100">
                <a:solidFill>
                  <a:srgbClr val="1A202C"/>
                </a:solidFill>
                <a:latin typeface="Verdana"/>
              </a:defRPr>
            </a:pPr>
            <a:r>
              <a:t>A: Porque ProductSale es una entidad dependiente de la agregación Sale. No posee existencia comercial aislada y se consulta/anula siempre a través de la raíz del agregado.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