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F172A"/>
        </a:solidFill>
        <a:effectLst/>
      </p:bgPr>
    </p:bg>
    <p:spTree>
      <p:nvGrpSpPr>
        <p:cNvPr id="1" name=""/>
        <p:cNvGrpSpPr/>
        <p:nvPr/>
      </p:nvGrpSpPr>
      <p:grpSpPr/>
      <p:sp>
        <p:nvSpPr>
          <p:cNvPr id="2" name="TextBox 1"/>
          <p:cNvSpPr txBox="1"/>
          <p:nvPr/>
        </p:nvSpPr>
        <p:spPr>
          <a:xfrm>
            <a:off x="914400" y="2011680"/>
            <a:ext cx="10362895" cy="3200400"/>
          </a:xfrm>
          <a:prstGeom prst="rect">
            <a:avLst/>
          </a:prstGeom>
          <a:noFill/>
        </p:spPr>
        <p:txBody>
          <a:bodyPr wrap="square">
            <a:spAutoFit/>
          </a:bodyPr>
          <a:lstStyle/>
          <a:p>
            <a:pPr>
              <a:spcAft>
                <a:spcPts val="1400"/>
              </a:spcAft>
              <a:defRPr sz="1200" b="1">
                <a:solidFill>
                  <a:srgbClr val="0284C7"/>
                </a:solidFill>
                <a:latin typeface="Verdana"/>
              </a:defRPr>
            </a:pPr>
            <a:r>
              <a:t>CURSO DE ANÁLISIS Y DISEÑO CON DJANGO REST FRAMEWORK</a:t>
            </a:r>
          </a:p>
          <a:p>
            <a:pPr>
              <a:spcAft>
                <a:spcPts val="1400"/>
              </a:spcAft>
              <a:defRPr sz="3600" b="1">
                <a:solidFill>
                  <a:srgbClr val="FFFFFF"/>
                </a:solidFill>
                <a:latin typeface="Georgia"/>
              </a:defRPr>
            </a:pPr>
            <a:r>
              <a:t>ISS-11 — Registro de venta con APIView</a:t>
            </a:r>
          </a:p>
          <a:p>
            <a:pPr>
              <a:defRPr sz="1600">
                <a:solidFill>
                  <a:srgbClr val="64748B"/>
                </a:solidFill>
                <a:latin typeface="Verdana"/>
              </a:defRPr>
            </a:pPr>
            <a:r>
              <a:t>Transaccionalidad ACID, bloqueos pesimistas, congelamiento de precio histórico y actualización de stock en una sola operación atómica.</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365760"/>
            <a:ext cx="10728655" cy="822960"/>
          </a:xfrm>
          <a:prstGeom prst="rect">
            <a:avLst/>
          </a:prstGeom>
          <a:noFill/>
        </p:spPr>
        <p:txBody>
          <a:bodyPr wrap="square" lIns="0" tIns="0" rIns="0" bIns="0">
            <a:spAutoFit/>
          </a:bodyPr>
          <a:lstStyle/>
          <a:p>
            <a:pPr>
              <a:defRPr sz="1000" b="1">
                <a:solidFill>
                  <a:srgbClr val="0284C7"/>
                </a:solidFill>
                <a:latin typeface="Verdana"/>
              </a:defRPr>
            </a:pPr>
            <a:r>
              <a:t>ISS-11 — REGISTRO DE VENTA CON APIVIEW</a:t>
            </a:r>
          </a:p>
          <a:p>
            <a:pPr>
              <a:defRPr sz="2400" b="1">
                <a:solidFill>
                  <a:srgbClr val="0F172A"/>
                </a:solidFill>
                <a:latin typeface="Georgia"/>
              </a:defRPr>
            </a:pPr>
            <a:r>
              <a:t>¿Qué construiremos en este ISS?</a:t>
            </a:r>
          </a:p>
        </p:txBody>
      </p:sp>
      <p:sp>
        <p:nvSpPr>
          <p:cNvPr id="3" name="Rectangle 2"/>
          <p:cNvSpPr/>
          <p:nvPr/>
        </p:nvSpPr>
        <p:spPr>
          <a:xfrm>
            <a:off x="731520" y="1234440"/>
            <a:ext cx="10728655" cy="25400"/>
          </a:xfrm>
          <a:prstGeom prst="rect">
            <a:avLst/>
          </a:prstGeom>
          <a:solidFill>
            <a:srgbClr val="0284C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731520" y="1463040"/>
            <a:ext cx="5120640" cy="4754880"/>
          </a:xfrm>
          <a:prstGeom prst="roundRect">
            <a:avLst/>
          </a:prstGeom>
          <a:solidFill>
            <a:srgbClr val="FFFFFF"/>
          </a:solidFill>
          <a:ln w="12700">
            <a:solidFill>
              <a:srgbClr val="EBE2E8"/>
            </a:solidFill>
          </a:ln>
        </p:spPr>
        <p:style>
          <a:lnRef idx="1">
            <a:schemeClr val="accent1"/>
          </a:lnRef>
          <a:fillRef idx="3">
            <a:schemeClr val="accent1"/>
          </a:fillRef>
          <a:effectRef idx="2">
            <a:schemeClr val="accent1"/>
          </a:effectRef>
          <a:fontRef idx="minor">
            <a:schemeClr val="lt1"/>
          </a:fontRef>
        </p:style>
        <p:txBody>
          <a:bodyPr rtlCol="0" anchor="ctr" wrap="square" lIns="228600" rIns="228600" tIns="182880" bIns="182880"/>
          <a:lstStyle/>
          <a:p>
            <a:pPr algn="ctr">
              <a:spcAft>
                <a:spcPts val="800"/>
              </a:spcAft>
              <a:defRPr sz="1600" b="1">
                <a:solidFill>
                  <a:srgbClr val="0F172A"/>
                </a:solidFill>
                <a:latin typeface="Georgia"/>
              </a:defRPr>
            </a:pPr>
            <a:r>
              <a:t>Objetivo Principal</a:t>
            </a:r>
          </a:p>
          <a:p>
            <a:pPr>
              <a:spcAft>
                <a:spcPts val="600"/>
              </a:spcAft>
              <a:defRPr sz="1200">
                <a:latin typeface="Verdana"/>
              </a:defRPr>
            </a:pPr>
            <a:r>
              <a:rPr b="1">
                <a:solidFill>
                  <a:srgbClr val="0F172A"/>
                </a:solidFill>
              </a:rPr>
              <a:t>• Operación Atómica: </a:t>
            </a:r>
            <a:r>
              <a:rPr>
                <a:solidFill>
                  <a:srgbClr val="1E293B"/>
                </a:solidFill>
              </a:rPr>
              <a:t>Registrar la venta en un único paso transaccional.</a:t>
            </a:r>
          </a:p>
          <a:p>
            <a:pPr>
              <a:spcAft>
                <a:spcPts val="600"/>
              </a:spcAft>
              <a:defRPr sz="1200">
                <a:latin typeface="Verdana"/>
              </a:defRPr>
            </a:pPr>
            <a:r>
              <a:rPr b="1">
                <a:solidFill>
                  <a:srgbClr val="0F172A"/>
                </a:solidFill>
              </a:rPr>
              <a:t>• Componentes en Juego: </a:t>
            </a:r>
            <a:r>
              <a:rPr>
                <a:solidFill>
                  <a:srgbClr val="1E293B"/>
                </a:solidFill>
              </a:rPr>
              <a:t>Cliente, detalles de productos, precio histórico congelado, calculo de totales e inventario.</a:t>
            </a:r>
          </a:p>
          <a:p>
            <a:pPr>
              <a:spcAft>
                <a:spcPts val="600"/>
              </a:spcAft>
              <a:defRPr sz="1200">
                <a:latin typeface="Verdana"/>
              </a:defRPr>
            </a:pPr>
            <a:r>
              <a:rPr b="1">
                <a:solidFill>
                  <a:srgbClr val="0F172A"/>
                </a:solidFill>
              </a:rPr>
              <a:t>• Garantía ACID: </a:t>
            </a:r>
            <a:r>
              <a:rPr>
                <a:solidFill>
                  <a:srgbClr val="1E293B"/>
                </a:solidFill>
              </a:rPr>
              <a:t>Si cualquier validación o guardado falla, la transacción se revierte al 100%.</a:t>
            </a:r>
          </a:p>
          <a:p>
            <a:pPr>
              <a:spcAft>
                <a:spcPts val="600"/>
              </a:spcAft>
              <a:defRPr sz="1200">
                <a:latin typeface="Verdana"/>
              </a:defRPr>
            </a:pPr>
            <a:r>
              <a:rPr b="1">
                <a:solidFill>
                  <a:srgbClr val="0F172A"/>
                </a:solidFill>
              </a:rPr>
              <a:t>• Cero Estado Corrupto: </a:t>
            </a:r>
            <a:r>
              <a:rPr>
                <a:solidFill>
                  <a:srgbClr val="1E293B"/>
                </a:solidFill>
              </a:rPr>
              <a:t>No pueden existir ventas huérfanas sin stock ni desprendimientos parciales de inventario.</a:t>
            </a:r>
          </a:p>
        </p:txBody>
      </p:sp>
      <p:sp>
        <p:nvSpPr>
          <p:cNvPr id="5" name="Rounded Rectangle 4"/>
          <p:cNvSpPr/>
          <p:nvPr/>
        </p:nvSpPr>
        <p:spPr>
          <a:xfrm>
            <a:off x="6217920" y="1463040"/>
            <a:ext cx="5242255" cy="4754880"/>
          </a:xfrm>
          <a:prstGeom prst="roundRect">
            <a:avLst/>
          </a:prstGeom>
          <a:solidFill>
            <a:srgbClr val="FFFFFF"/>
          </a:solidFill>
          <a:ln w="12700">
            <a:solidFill>
              <a:srgbClr val="EBE2E8"/>
            </a:solidFill>
          </a:ln>
        </p:spPr>
        <p:style>
          <a:lnRef idx="1">
            <a:schemeClr val="accent1"/>
          </a:lnRef>
          <a:fillRef idx="3">
            <a:schemeClr val="accent1"/>
          </a:fillRef>
          <a:effectRef idx="2">
            <a:schemeClr val="accent1"/>
          </a:effectRef>
          <a:fontRef idx="minor">
            <a:schemeClr val="lt1"/>
          </a:fontRef>
        </p:style>
        <p:txBody>
          <a:bodyPr rtlCol="0" anchor="ctr" wrap="square" lIns="228600" rIns="228600" tIns="182880" bIns="182880"/>
          <a:lstStyle/>
          <a:p>
            <a:pPr algn="ctr">
              <a:spcAft>
                <a:spcPts val="800"/>
              </a:spcAft>
              <a:defRPr sz="1600" b="1">
                <a:solidFill>
                  <a:srgbClr val="0F172A"/>
                </a:solidFill>
                <a:latin typeface="Georgia"/>
              </a:defRPr>
            </a:pPr>
            <a:r>
              <a:t>Componentes Técnicos Clave</a:t>
            </a:r>
          </a:p>
          <a:p>
            <a:pPr>
              <a:spcAft>
                <a:spcPts val="600"/>
              </a:spcAft>
              <a:defRPr sz="1200">
                <a:latin typeface="Verdana"/>
              </a:defRPr>
            </a:pPr>
            <a:r>
              <a:rPr b="1">
                <a:solidFill>
                  <a:srgbClr val="0F172A"/>
                </a:solidFill>
              </a:rPr>
              <a:t>• SaleQuerySet.register: </a:t>
            </a:r>
            <a:r>
              <a:rPr>
                <a:solidFill>
                  <a:srgbClr val="1E293B"/>
                </a:solidFill>
              </a:rPr>
              <a:t>Invariante de negocio encapsulada dentro del manager/queryset del ORM.</a:t>
            </a:r>
          </a:p>
          <a:p>
            <a:pPr>
              <a:spcAft>
                <a:spcPts val="600"/>
              </a:spcAft>
              <a:defRPr sz="1200">
                <a:latin typeface="Verdana"/>
              </a:defRPr>
            </a:pPr>
            <a:r>
              <a:rPr b="1">
                <a:solidFill>
                  <a:srgbClr val="0F172A"/>
                </a:solidFill>
              </a:rPr>
              <a:t>• transaction.atomic(): </a:t>
            </a:r>
            <a:r>
              <a:rPr>
                <a:solidFill>
                  <a:srgbClr val="1E293B"/>
                </a:solidFill>
              </a:rPr>
              <a:t>Context manager de Django que delimita la transacción de base de datos.</a:t>
            </a:r>
          </a:p>
          <a:p>
            <a:pPr>
              <a:spcAft>
                <a:spcPts val="600"/>
              </a:spcAft>
              <a:defRPr sz="1200">
                <a:latin typeface="Verdana"/>
              </a:defRPr>
            </a:pPr>
            <a:r>
              <a:rPr b="1">
                <a:solidFill>
                  <a:srgbClr val="0F172A"/>
                </a:solidFill>
              </a:rPr>
              <a:t>• select_for_update(): </a:t>
            </a:r>
            <a:r>
              <a:rPr>
                <a:solidFill>
                  <a:srgbClr val="1E293B"/>
                </a:solidFill>
              </a:rPr>
              <a:t>Bloqueo pesimista de filas (row-level locking) en cliente y productos.</a:t>
            </a:r>
          </a:p>
          <a:p>
            <a:pPr>
              <a:spcAft>
                <a:spcPts val="600"/>
              </a:spcAft>
              <a:defRPr sz="1200">
                <a:latin typeface="Verdana"/>
              </a:defRPr>
            </a:pPr>
            <a:r>
              <a:rPr b="1">
                <a:solidFill>
                  <a:srgbClr val="0F172A"/>
                </a:solidFill>
              </a:rPr>
              <a:t>• SaleRegisterSerializer: </a:t>
            </a:r>
            <a:r>
              <a:rPr>
                <a:solidFill>
                  <a:srgbClr val="1E293B"/>
                </a:solidFill>
              </a:rPr>
              <a:t>Serializer no-ModelSerializer que orquesta la validación de entrada y la llamada al manager.</a:t>
            </a:r>
          </a:p>
          <a:p>
            <a:pPr>
              <a:spcAft>
                <a:spcPts val="600"/>
              </a:spcAft>
              <a:defRPr sz="1200">
                <a:latin typeface="Verdana"/>
              </a:defRPr>
            </a:pPr>
            <a:r>
              <a:rPr b="1">
                <a:solidFill>
                  <a:srgbClr val="0F172A"/>
                </a:solidFill>
              </a:rPr>
              <a:t>• SaleRegisterAPIView: </a:t>
            </a:r>
            <a:r>
              <a:rPr>
                <a:solidFill>
                  <a:srgbClr val="1E293B"/>
                </a:solidFill>
              </a:rPr>
              <a:t>Endpoint HTTP de tipo APIView en acceso OPEN (Fase I).</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365760"/>
            <a:ext cx="10728655" cy="822960"/>
          </a:xfrm>
          <a:prstGeom prst="rect">
            <a:avLst/>
          </a:prstGeom>
          <a:noFill/>
        </p:spPr>
        <p:txBody>
          <a:bodyPr wrap="square" lIns="0" tIns="0" rIns="0" bIns="0">
            <a:spAutoFit/>
          </a:bodyPr>
          <a:lstStyle/>
          <a:p>
            <a:pPr>
              <a:defRPr sz="1000" b="1">
                <a:solidFill>
                  <a:srgbClr val="0284C7"/>
                </a:solidFill>
                <a:latin typeface="Verdana"/>
              </a:defRPr>
            </a:pPr>
            <a:r>
              <a:t>ISS-11 — REGISTRO DE VENTA CON APIVIEW</a:t>
            </a:r>
          </a:p>
          <a:p>
            <a:pPr>
              <a:defRPr sz="2400" b="1">
                <a:solidFill>
                  <a:srgbClr val="0F172A"/>
                </a:solidFill>
                <a:latin typeface="Georgia"/>
              </a:defRPr>
            </a:pPr>
            <a:r>
              <a:t>Punto de Partida y Arquitectura Previas</a:t>
            </a:r>
          </a:p>
        </p:txBody>
      </p:sp>
      <p:sp>
        <p:nvSpPr>
          <p:cNvPr id="3" name="Rectangle 2"/>
          <p:cNvSpPr/>
          <p:nvPr/>
        </p:nvSpPr>
        <p:spPr>
          <a:xfrm>
            <a:off x="731520" y="1234440"/>
            <a:ext cx="10728655" cy="25400"/>
          </a:xfrm>
          <a:prstGeom prst="rect">
            <a:avLst/>
          </a:prstGeom>
          <a:solidFill>
            <a:srgbClr val="0284C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731520" y="1463040"/>
            <a:ext cx="10728655" cy="4754880"/>
          </a:xfrm>
          <a:prstGeom prst="roundRect">
            <a:avLst/>
          </a:prstGeom>
          <a:solidFill>
            <a:srgbClr val="FFFFFF"/>
          </a:solidFill>
          <a:ln w="12700">
            <a:solidFill>
              <a:srgbClr val="EBE2E8"/>
            </a:solidFill>
          </a:ln>
        </p:spPr>
        <p:style>
          <a:lnRef idx="1">
            <a:schemeClr val="accent1"/>
          </a:lnRef>
          <a:fillRef idx="3">
            <a:schemeClr val="accent1"/>
          </a:fillRef>
          <a:effectRef idx="2">
            <a:schemeClr val="accent1"/>
          </a:effectRef>
          <a:fontRef idx="minor">
            <a:schemeClr val="lt1"/>
          </a:fontRef>
        </p:style>
        <p:txBody>
          <a:bodyPr rtlCol="0" anchor="ctr" wrap="square" lIns="228600" rIns="228600" tIns="182880" bIns="182880"/>
          <a:lstStyle/>
          <a:p>
            <a:pPr algn="ctr">
              <a:spcAft>
                <a:spcPts val="800"/>
              </a:spcAft>
              <a:defRPr sz="1600" b="1">
                <a:solidFill>
                  <a:srgbClr val="0F172A"/>
                </a:solidFill>
                <a:latin typeface="Georgia"/>
              </a:defRPr>
            </a:pPr>
            <a:r>
              <a:t>Estado del Proyecto (Superado ISS-10)</a:t>
            </a:r>
          </a:p>
          <a:p>
            <a:pPr>
              <a:spcAft>
                <a:spcPts val="600"/>
              </a:spcAft>
              <a:defRPr sz="1200">
                <a:latin typeface="Verdana"/>
              </a:defRPr>
            </a:pPr>
            <a:r>
              <a:rPr b="1">
                <a:solidFill>
                  <a:srgbClr val="0F172A"/>
                </a:solidFill>
              </a:rPr>
              <a:t>• Modelo Sale y ProductSale (ISS-06): </a:t>
            </a:r>
            <a:r>
              <a:rPr>
                <a:solidFill>
                  <a:srgbClr val="1E293B"/>
                </a:solidFill>
              </a:rPr>
              <a:t>Existencia previa de modelos sin lógica transaccional de registro en el manager.</a:t>
            </a:r>
          </a:p>
          <a:p>
            <a:pPr>
              <a:spcAft>
                <a:spcPts val="600"/>
              </a:spcAft>
              <a:defRPr sz="1200">
                <a:latin typeface="Verdana"/>
              </a:defRPr>
            </a:pPr>
            <a:r>
              <a:rPr b="1">
                <a:solidFill>
                  <a:srgbClr val="0F172A"/>
                </a:solidFill>
              </a:rPr>
              <a:t>• Selección de Motor (ISS-01): </a:t>
            </a:r>
            <a:r>
              <a:rPr>
                <a:solidFill>
                  <a:srgbClr val="1E293B"/>
                </a:solidFill>
              </a:rPr>
              <a:t>Compatibilidad comprobada con PostgreSQL, MySQL y SQL Server para bloqueos select_for_update().</a:t>
            </a:r>
          </a:p>
          <a:p>
            <a:pPr>
              <a:spcAft>
                <a:spcPts val="600"/>
              </a:spcAft>
              <a:defRPr sz="1200">
                <a:latin typeface="Verdana"/>
              </a:defRPr>
            </a:pPr>
            <a:r>
              <a:rPr b="1">
                <a:solidFill>
                  <a:srgbClr val="0F172A"/>
                </a:solidFill>
              </a:rPr>
              <a:t>• Catálogo e Inventario (ISS-05/09/10): </a:t>
            </a:r>
            <a:r>
              <a:rPr>
                <a:solidFill>
                  <a:srgbClr val="1E293B"/>
                </a:solidFill>
              </a:rPr>
              <a:t>Estructura de productos con campo stock y filtrado de disponibles.</a:t>
            </a:r>
          </a:p>
          <a:p>
            <a:pPr>
              <a:spcAft>
                <a:spcPts val="600"/>
              </a:spcAft>
              <a:defRPr sz="1200">
                <a:latin typeface="Verdana"/>
              </a:defRPr>
            </a:pPr>
            <a:r>
              <a:rPr b="1">
                <a:solidFill>
                  <a:srgbClr val="0F172A"/>
                </a:solidFill>
              </a:rPr>
              <a:t>• Serializers de Lectura (ISS-07): </a:t>
            </a:r>
            <a:r>
              <a:rPr>
                <a:solidFill>
                  <a:srgbClr val="1E293B"/>
                </a:solidFill>
              </a:rPr>
              <a:t>ProductSaleSerializer y SaleSerializer listos para formatear la respuesta enriquecida en camelCase.</a:t>
            </a:r>
          </a:p>
          <a:p>
            <a:pPr>
              <a:spcAft>
                <a:spcPts val="600"/>
              </a:spcAft>
              <a:defRPr sz="1200">
                <a:latin typeface="Verdana"/>
              </a:defRPr>
            </a:pPr>
            <a:r>
              <a:rPr b="1">
                <a:solidFill>
                  <a:srgbClr val="0F172A"/>
                </a:solidFill>
              </a:rPr>
              <a:t>• Fase Actual (Fase I): </a:t>
            </a:r>
            <a:r>
              <a:rPr>
                <a:solidFill>
                  <a:srgbClr val="1E293B"/>
                </a:solidFill>
              </a:rPr>
              <a:t>Acceso libre (OPEN) con permission_classes = [AllowAny]. Sin autenticación JWT hasta la Fase II.</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365760"/>
            <a:ext cx="10728655" cy="822960"/>
          </a:xfrm>
          <a:prstGeom prst="rect">
            <a:avLst/>
          </a:prstGeom>
          <a:noFill/>
        </p:spPr>
        <p:txBody>
          <a:bodyPr wrap="square" lIns="0" tIns="0" rIns="0" bIns="0">
            <a:spAutoFit/>
          </a:bodyPr>
          <a:lstStyle/>
          <a:p>
            <a:pPr>
              <a:defRPr sz="1000" b="1">
                <a:solidFill>
                  <a:srgbClr val="0284C7"/>
                </a:solidFill>
                <a:latin typeface="Verdana"/>
              </a:defRPr>
            </a:pPr>
            <a:r>
              <a:t>ISS-11 — REGISTRO DE VENTA CON APIVIEW</a:t>
            </a:r>
          </a:p>
          <a:p>
            <a:pPr>
              <a:defRPr sz="2400" b="1">
                <a:solidFill>
                  <a:srgbClr val="0F172A"/>
                </a:solidFill>
                <a:latin typeface="Georgia"/>
              </a:defRPr>
            </a:pPr>
            <a:r>
              <a:t>Construcción: SaleQuerySet.register() — Parte 1</a:t>
            </a:r>
          </a:p>
        </p:txBody>
      </p:sp>
      <p:sp>
        <p:nvSpPr>
          <p:cNvPr id="3" name="Rectangle 2"/>
          <p:cNvSpPr/>
          <p:nvPr/>
        </p:nvSpPr>
        <p:spPr>
          <a:xfrm>
            <a:off x="731520" y="1234440"/>
            <a:ext cx="10728655" cy="25400"/>
          </a:xfrm>
          <a:prstGeom prst="rect">
            <a:avLst/>
          </a:prstGeom>
          <a:solidFill>
            <a:srgbClr val="0284C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731520" y="1463040"/>
            <a:ext cx="5120640" cy="4754880"/>
          </a:xfrm>
          <a:prstGeom prst="roundRect">
            <a:avLst/>
          </a:prstGeom>
          <a:solidFill>
            <a:srgbClr val="FFFFFF"/>
          </a:solidFill>
          <a:ln w="12700">
            <a:solidFill>
              <a:srgbClr val="EBE2E8"/>
            </a:solidFill>
          </a:ln>
        </p:spPr>
        <p:style>
          <a:lnRef idx="1">
            <a:schemeClr val="accent1"/>
          </a:lnRef>
          <a:fillRef idx="3">
            <a:schemeClr val="accent1"/>
          </a:fillRef>
          <a:effectRef idx="2">
            <a:schemeClr val="accent1"/>
          </a:effectRef>
          <a:fontRef idx="minor">
            <a:schemeClr val="lt1"/>
          </a:fontRef>
        </p:style>
        <p:txBody>
          <a:bodyPr rtlCol="0" anchor="ctr" wrap="square" lIns="228600" rIns="228600" tIns="182880" bIns="182880"/>
          <a:lstStyle/>
          <a:p>
            <a:pPr algn="ctr">
              <a:spcAft>
                <a:spcPts val="800"/>
              </a:spcAft>
              <a:defRPr sz="1600" b="1">
                <a:solidFill>
                  <a:srgbClr val="0F172A"/>
                </a:solidFill>
                <a:latin typeface="Georgia"/>
              </a:defRPr>
            </a:pPr>
            <a:r>
              <a:t>Validaciones Previas e Invariantes</a:t>
            </a:r>
          </a:p>
          <a:p>
            <a:pPr>
              <a:spcAft>
                <a:spcPts val="600"/>
              </a:spcAft>
              <a:defRPr sz="1200">
                <a:latin typeface="Verdana"/>
              </a:defRPr>
            </a:pPr>
            <a:r>
              <a:rPr b="1">
                <a:solidFill>
                  <a:srgbClr val="0F172A"/>
                </a:solidFill>
              </a:rPr>
              <a:t>• Sintaxis de Llamada: </a:t>
            </a:r>
            <a:r>
              <a:rPr>
                <a:solidFill>
                  <a:srgbClr val="1E293B"/>
                </a:solidFill>
              </a:rPr>
              <a:t>Sale.objects.register(client, sale_date, items, discounts)</a:t>
            </a:r>
          </a:p>
          <a:p>
            <a:pPr>
              <a:spcAft>
                <a:spcPts val="600"/>
              </a:spcAft>
              <a:defRPr sz="1200">
                <a:latin typeface="Verdana"/>
              </a:defRPr>
            </a:pPr>
            <a:r>
              <a:rPr b="1">
                <a:solidFill>
                  <a:srgbClr val="0F172A"/>
                </a:solidFill>
              </a:rPr>
              <a:t>• Validación de Items: </a:t>
            </a:r>
            <a:r>
              <a:rPr>
                <a:solidFill>
                  <a:srgbClr val="1E293B"/>
                </a:solidFill>
              </a:rPr>
              <a:t>Suma y valida que items no esté vacío y que cada quantity sea &gt;= 1.</a:t>
            </a:r>
          </a:p>
          <a:p>
            <a:pPr>
              <a:spcAft>
                <a:spcPts val="600"/>
              </a:spcAft>
              <a:defRPr sz="1200">
                <a:latin typeface="Verdana"/>
              </a:defRPr>
            </a:pPr>
            <a:r>
              <a:rPr b="1">
                <a:solidFill>
                  <a:srgbClr val="0F172A"/>
                </a:solidFill>
              </a:rPr>
              <a:t>• Consolidación de Cantidades: </a:t>
            </a:r>
            <a:r>
              <a:rPr>
                <a:solidFill>
                  <a:srgbClr val="1E293B"/>
                </a:solidFill>
              </a:rPr>
              <a:t>Agrupa ítems repetidos en un diccionario quantities[product_id].</a:t>
            </a:r>
          </a:p>
          <a:p>
            <a:pPr>
              <a:spcAft>
                <a:spcPts val="600"/>
              </a:spcAft>
              <a:defRPr sz="1200">
                <a:latin typeface="Verdana"/>
              </a:defRPr>
            </a:pPr>
            <a:r>
              <a:rPr b="1">
                <a:solidFill>
                  <a:srgbClr val="0F172A"/>
                </a:solidFill>
              </a:rPr>
              <a:t>• Validación de Descuentos: </a:t>
            </a:r>
            <a:r>
              <a:rPr>
                <a:solidFill>
                  <a:srgbClr val="1E293B"/>
                </a:solidFill>
              </a:rPr>
              <a:t>Verifica que discounts no sea negativo y redondea a 2 decimales.</a:t>
            </a:r>
          </a:p>
        </p:txBody>
      </p:sp>
      <p:sp>
        <p:nvSpPr>
          <p:cNvPr id="5" name="Rounded Rectangle 4"/>
          <p:cNvSpPr/>
          <p:nvPr/>
        </p:nvSpPr>
        <p:spPr>
          <a:xfrm>
            <a:off x="6217920" y="1463040"/>
            <a:ext cx="5242255" cy="4754880"/>
          </a:xfrm>
          <a:prstGeom prst="roundRect">
            <a:avLst/>
          </a:prstGeom>
          <a:solidFill>
            <a:srgbClr val="FFFFFF"/>
          </a:solidFill>
          <a:ln w="12700">
            <a:solidFill>
              <a:srgbClr val="EBE2E8"/>
            </a:solidFill>
          </a:ln>
        </p:spPr>
        <p:style>
          <a:lnRef idx="1">
            <a:schemeClr val="accent1"/>
          </a:lnRef>
          <a:fillRef idx="3">
            <a:schemeClr val="accent1"/>
          </a:fillRef>
          <a:effectRef idx="2">
            <a:schemeClr val="accent1"/>
          </a:effectRef>
          <a:fontRef idx="minor">
            <a:schemeClr val="lt1"/>
          </a:fontRef>
        </p:style>
        <p:txBody>
          <a:bodyPr rtlCol="0" anchor="ctr" wrap="square" lIns="228600" rIns="228600" tIns="182880" bIns="182880"/>
          <a:lstStyle/>
          <a:p>
            <a:pPr algn="ctr">
              <a:spcAft>
                <a:spcPts val="800"/>
              </a:spcAft>
              <a:defRPr sz="1600" b="1">
                <a:solidFill>
                  <a:srgbClr val="0F172A"/>
                </a:solidFill>
                <a:latin typeface="Georgia"/>
              </a:defRPr>
            </a:pPr>
            <a:r>
              <a:t>Bloqueo Pesimista (select_for_update)</a:t>
            </a:r>
          </a:p>
          <a:p>
            <a:pPr>
              <a:spcAft>
                <a:spcPts val="600"/>
              </a:spcAft>
              <a:defRPr sz="1200">
                <a:latin typeface="Verdana"/>
              </a:defRPr>
            </a:pPr>
            <a:r>
              <a:rPr b="1">
                <a:solidFill>
                  <a:srgbClr val="0F172A"/>
                </a:solidFill>
              </a:rPr>
              <a:t>• Bloqueo del Cliente: </a:t>
            </a:r>
            <a:r>
              <a:rPr>
                <a:solidFill>
                  <a:srgbClr val="1E293B"/>
                </a:solidFill>
              </a:rPr>
              <a:t>Client.objects.select_for_update().get(pk=client.pk)</a:t>
            </a:r>
          </a:p>
          <a:p>
            <a:pPr>
              <a:spcAft>
                <a:spcPts val="600"/>
              </a:spcAft>
              <a:defRPr sz="1200">
                <a:latin typeface="Verdana"/>
              </a:defRPr>
            </a:pPr>
            <a:r>
              <a:rPr b="1">
                <a:solidFill>
                  <a:srgbClr val="0F172A"/>
                </a:solidFill>
              </a:rPr>
              <a:t>• Verificación de Cliente: </a:t>
            </a:r>
            <a:r>
              <a:rPr>
                <a:solidFill>
                  <a:srgbClr val="1E293B"/>
                </a:solidFill>
              </a:rPr>
              <a:t>Lanza ValidationError si el cliente no está en estado active.</a:t>
            </a:r>
          </a:p>
          <a:p>
            <a:pPr>
              <a:spcAft>
                <a:spcPts val="600"/>
              </a:spcAft>
              <a:defRPr sz="1200">
                <a:latin typeface="Verdana"/>
              </a:defRPr>
            </a:pPr>
            <a:r>
              <a:rPr b="1">
                <a:solidFill>
                  <a:srgbClr val="0F172A"/>
                </a:solidFill>
              </a:rPr>
              <a:t>• Bloqueo de Productos: </a:t>
            </a:r>
            <a:r>
              <a:rPr>
                <a:solidFill>
                  <a:srgbClr val="1E293B"/>
                </a:solidFill>
              </a:rPr>
              <a:t>Product.objects.select_for_update().select_related('product_type').filter(pk__in=quantities).order_by('id')</a:t>
            </a:r>
          </a:p>
          <a:p>
            <a:pPr>
              <a:spcAft>
                <a:spcPts val="600"/>
              </a:spcAft>
              <a:defRPr sz="1200">
                <a:latin typeface="Verdana"/>
              </a:defRPr>
            </a:pPr>
            <a:r>
              <a:rPr b="1">
                <a:solidFill>
                  <a:srgbClr val="0F172A"/>
                </a:solidFill>
              </a:rPr>
              <a:t>• Prevención de Deadlocks: </a:t>
            </a:r>
            <a:r>
              <a:rPr>
                <a:solidFill>
                  <a:srgbClr val="1E293B"/>
                </a:solidFill>
              </a:rPr>
              <a:t>El ordenamiento explícito por ID (.order_by('id')) previene interbloqueos en la BD.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365760"/>
            <a:ext cx="10728655" cy="822960"/>
          </a:xfrm>
          <a:prstGeom prst="rect">
            <a:avLst/>
          </a:prstGeom>
          <a:noFill/>
        </p:spPr>
        <p:txBody>
          <a:bodyPr wrap="square" lIns="0" tIns="0" rIns="0" bIns="0">
            <a:spAutoFit/>
          </a:bodyPr>
          <a:lstStyle/>
          <a:p>
            <a:pPr>
              <a:defRPr sz="1000" b="1">
                <a:solidFill>
                  <a:srgbClr val="0284C7"/>
                </a:solidFill>
                <a:latin typeface="Verdana"/>
              </a:defRPr>
            </a:pPr>
            <a:r>
              <a:t>ISS-11 — REGISTRO DE VENTA CON APIVIEW</a:t>
            </a:r>
          </a:p>
          <a:p>
            <a:pPr>
              <a:defRPr sz="2400" b="1">
                <a:solidFill>
                  <a:srgbClr val="0F172A"/>
                </a:solidFill>
                <a:latin typeface="Georgia"/>
              </a:defRPr>
            </a:pPr>
            <a:r>
              <a:t>Construcción: SaleQuerySet.register() — Parte 2</a:t>
            </a:r>
          </a:p>
        </p:txBody>
      </p:sp>
      <p:sp>
        <p:nvSpPr>
          <p:cNvPr id="3" name="Rectangle 2"/>
          <p:cNvSpPr/>
          <p:nvPr/>
        </p:nvSpPr>
        <p:spPr>
          <a:xfrm>
            <a:off x="731520" y="1234440"/>
            <a:ext cx="10728655" cy="25400"/>
          </a:xfrm>
          <a:prstGeom prst="rect">
            <a:avLst/>
          </a:prstGeom>
          <a:solidFill>
            <a:srgbClr val="0284C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731520" y="1463040"/>
            <a:ext cx="5120640" cy="4754880"/>
          </a:xfrm>
          <a:prstGeom prst="roundRect">
            <a:avLst/>
          </a:prstGeom>
          <a:solidFill>
            <a:srgbClr val="FFFFFF"/>
          </a:solidFill>
          <a:ln w="12700">
            <a:solidFill>
              <a:srgbClr val="EBE2E8"/>
            </a:solidFill>
          </a:ln>
        </p:spPr>
        <p:style>
          <a:lnRef idx="1">
            <a:schemeClr val="accent1"/>
          </a:lnRef>
          <a:fillRef idx="3">
            <a:schemeClr val="accent1"/>
          </a:fillRef>
          <a:effectRef idx="2">
            <a:schemeClr val="accent1"/>
          </a:effectRef>
          <a:fontRef idx="minor">
            <a:schemeClr val="lt1"/>
          </a:fontRef>
        </p:style>
        <p:txBody>
          <a:bodyPr rtlCol="0" anchor="ctr" wrap="square" lIns="228600" rIns="228600" tIns="182880" bIns="182880"/>
          <a:lstStyle/>
          <a:p>
            <a:pPr algn="ctr">
              <a:spcAft>
                <a:spcPts val="800"/>
              </a:spcAft>
              <a:defRPr sz="1600" b="1">
                <a:solidFill>
                  <a:srgbClr val="0F172A"/>
                </a:solidFill>
                <a:latin typeface="Georgia"/>
              </a:defRPr>
            </a:pPr>
            <a:r>
              <a:t>Validación de Dominio y Creación</a:t>
            </a:r>
          </a:p>
          <a:p>
            <a:pPr>
              <a:spcAft>
                <a:spcPts val="600"/>
              </a:spcAft>
              <a:defRPr sz="1200">
                <a:latin typeface="Verdana"/>
              </a:defRPr>
            </a:pPr>
            <a:r>
              <a:rPr b="1">
                <a:solidFill>
                  <a:srgbClr val="0F172A"/>
                </a:solidFill>
              </a:rPr>
              <a:t>• Existencia de Productos: </a:t>
            </a:r>
            <a:r>
              <a:rPr>
                <a:solidFill>
                  <a:srgbClr val="1E293B"/>
                </a:solidFill>
              </a:rPr>
              <a:t>Verifica que el número de productos bloqueados coincida con los solicitados.</a:t>
            </a:r>
          </a:p>
          <a:p>
            <a:pPr>
              <a:spcAft>
                <a:spcPts val="600"/>
              </a:spcAft>
              <a:defRPr sz="1200">
                <a:latin typeface="Verdana"/>
              </a:defRPr>
            </a:pPr>
            <a:r>
              <a:rPr b="1">
                <a:solidFill>
                  <a:srgbClr val="0F172A"/>
                </a:solidFill>
              </a:rPr>
              <a:t>• Estado de Producto y Tipo: </a:t>
            </a:r>
            <a:r>
              <a:rPr>
                <a:solidFill>
                  <a:srgbClr val="1E293B"/>
                </a:solidFill>
              </a:rPr>
              <a:t>Exige status == ACTIVE tanto en el producto como en su ProductType.</a:t>
            </a:r>
          </a:p>
          <a:p>
            <a:pPr>
              <a:spcAft>
                <a:spcPts val="600"/>
              </a:spcAft>
              <a:defRPr sz="1200">
                <a:latin typeface="Verdana"/>
              </a:defRPr>
            </a:pPr>
            <a:r>
              <a:rPr b="1">
                <a:solidFill>
                  <a:srgbClr val="0F172A"/>
                </a:solidFill>
              </a:rPr>
              <a:t>• Control de Stock: </a:t>
            </a:r>
            <a:r>
              <a:rPr>
                <a:solidFill>
                  <a:srgbClr val="1E293B"/>
                </a:solidFill>
              </a:rPr>
              <a:t>Comprueba que product.stock &gt;= quantity acumulada.</a:t>
            </a:r>
          </a:p>
          <a:p>
            <a:pPr>
              <a:spcAft>
                <a:spcPts val="600"/>
              </a:spcAft>
              <a:defRPr sz="1200">
                <a:latin typeface="Verdana"/>
              </a:defRPr>
            </a:pPr>
            <a:r>
              <a:rPr b="1">
                <a:solidFill>
                  <a:srgbClr val="0F172A"/>
                </a:solidFill>
              </a:rPr>
              <a:t>• Instancia Venta Borrador: </a:t>
            </a:r>
            <a:r>
              <a:rPr>
                <a:solidFill>
                  <a:srgbClr val="1E293B"/>
                </a:solidFill>
              </a:rPr>
              <a:t>Crea Sale con status=INACTIVE y totales en 0.00 como salvaguarda.</a:t>
            </a:r>
          </a:p>
        </p:txBody>
      </p:sp>
      <p:sp>
        <p:nvSpPr>
          <p:cNvPr id="5" name="Rounded Rectangle 4"/>
          <p:cNvSpPr/>
          <p:nvPr/>
        </p:nvSpPr>
        <p:spPr>
          <a:xfrm>
            <a:off x="6217920" y="1463040"/>
            <a:ext cx="5242255" cy="4754880"/>
          </a:xfrm>
          <a:prstGeom prst="roundRect">
            <a:avLst/>
          </a:prstGeom>
          <a:solidFill>
            <a:srgbClr val="FFFFFF"/>
          </a:solidFill>
          <a:ln w="12700">
            <a:solidFill>
              <a:srgbClr val="EBE2E8"/>
            </a:solidFill>
          </a:ln>
        </p:spPr>
        <p:style>
          <a:lnRef idx="1">
            <a:schemeClr val="accent1"/>
          </a:lnRef>
          <a:fillRef idx="3">
            <a:schemeClr val="accent1"/>
          </a:fillRef>
          <a:effectRef idx="2">
            <a:schemeClr val="accent1"/>
          </a:effectRef>
          <a:fontRef idx="minor">
            <a:schemeClr val="lt1"/>
          </a:fontRef>
        </p:style>
        <p:txBody>
          <a:bodyPr rtlCol="0" anchor="ctr" wrap="square" lIns="228600" rIns="228600" tIns="182880" bIns="182880"/>
          <a:lstStyle/>
          <a:p>
            <a:pPr algn="ctr">
              <a:spcAft>
                <a:spcPts val="800"/>
              </a:spcAft>
              <a:defRPr sz="1600" b="1">
                <a:solidFill>
                  <a:srgbClr val="0F172A"/>
                </a:solidFill>
                <a:latin typeface="Georgia"/>
              </a:defRPr>
            </a:pPr>
            <a:r>
              <a:t>Congelamiento de Precio y Totales</a:t>
            </a:r>
          </a:p>
          <a:p>
            <a:pPr>
              <a:spcAft>
                <a:spcPts val="600"/>
              </a:spcAft>
              <a:defRPr sz="1200">
                <a:latin typeface="Verdana"/>
              </a:defRPr>
            </a:pPr>
            <a:r>
              <a:rPr b="1">
                <a:solidFill>
                  <a:srgbClr val="0F172A"/>
                </a:solidFill>
              </a:rPr>
              <a:t>• Precio Histórico: </a:t>
            </a:r>
            <a:r>
              <a:rPr>
                <a:solidFill>
                  <a:srgbClr val="1E293B"/>
                </a:solidFill>
              </a:rPr>
              <a:t>unit_price = product.price (congelado en ProductSale).</a:t>
            </a:r>
          </a:p>
          <a:p>
            <a:pPr>
              <a:spcAft>
                <a:spcPts val="600"/>
              </a:spcAft>
              <a:defRPr sz="1200">
                <a:latin typeface="Verdana"/>
              </a:defRPr>
            </a:pPr>
            <a:r>
              <a:rPr b="1">
                <a:solidFill>
                  <a:srgbClr val="0F172A"/>
                </a:solidFill>
              </a:rPr>
              <a:t>• Total de Línea: </a:t>
            </a:r>
            <a:r>
              <a:rPr>
                <a:solidFill>
                  <a:srgbClr val="1E293B"/>
                </a:solidFill>
              </a:rPr>
              <a:t>line_total = (unit_price * quantity).quantize(0.01).</a:t>
            </a:r>
          </a:p>
          <a:p>
            <a:pPr>
              <a:spcAft>
                <a:spcPts val="600"/>
              </a:spcAft>
              <a:defRPr sz="1200">
                <a:latin typeface="Verdana"/>
              </a:defRPr>
            </a:pPr>
            <a:r>
              <a:rPr b="1">
                <a:solidFill>
                  <a:srgbClr val="0F172A"/>
                </a:solidFill>
              </a:rPr>
              <a:t>• Cálculo de Subtotal y Total: </a:t>
            </a:r>
            <a:r>
              <a:rPr>
                <a:solidFill>
                  <a:srgbClr val="1E293B"/>
                </a:solidFill>
              </a:rPr>
              <a:t>Acumula subtotal, verifica discounts &lt;= subtotal, calcula total = subtotal + tax - discounts.</a:t>
            </a:r>
          </a:p>
          <a:p>
            <a:pPr>
              <a:spcAft>
                <a:spcPts val="600"/>
              </a:spcAft>
              <a:defRPr sz="1200">
                <a:latin typeface="Verdana"/>
              </a:defRPr>
            </a:pPr>
            <a:r>
              <a:rPr b="1">
                <a:solidFill>
                  <a:srgbClr val="0F172A"/>
                </a:solidFill>
              </a:rPr>
              <a:t>• Activación y Descuento Stock: </a:t>
            </a:r>
            <a:r>
              <a:rPr>
                <a:solidFill>
                  <a:srgbClr val="1E293B"/>
                </a:solidFill>
              </a:rPr>
              <a:t>Actualiza Sale a status=ACTIVE y descuenta product.stock -= quantity con update_fields.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365760"/>
            <a:ext cx="10728655" cy="822960"/>
          </a:xfrm>
          <a:prstGeom prst="rect">
            <a:avLst/>
          </a:prstGeom>
          <a:noFill/>
        </p:spPr>
        <p:txBody>
          <a:bodyPr wrap="square" lIns="0" tIns="0" rIns="0" bIns="0">
            <a:spAutoFit/>
          </a:bodyPr>
          <a:lstStyle/>
          <a:p>
            <a:pPr>
              <a:defRPr sz="1000" b="1">
                <a:solidFill>
                  <a:srgbClr val="0284C7"/>
                </a:solidFill>
                <a:latin typeface="Verdana"/>
              </a:defRPr>
            </a:pPr>
            <a:r>
              <a:t>ISS-11 — REGISTRO DE VENTA CON APIVIEW</a:t>
            </a:r>
          </a:p>
          <a:p>
            <a:pPr>
              <a:defRPr sz="2400" b="1">
                <a:solidFill>
                  <a:srgbClr val="0F172A"/>
                </a:solidFill>
                <a:latin typeface="Georgia"/>
              </a:defRPr>
            </a:pPr>
            <a:r>
              <a:t>Serializers y Vistas: SaleRegisterSerializer y APIView</a:t>
            </a:r>
          </a:p>
        </p:txBody>
      </p:sp>
      <p:sp>
        <p:nvSpPr>
          <p:cNvPr id="3" name="Rectangle 2"/>
          <p:cNvSpPr/>
          <p:nvPr/>
        </p:nvSpPr>
        <p:spPr>
          <a:xfrm>
            <a:off x="731520" y="1234440"/>
            <a:ext cx="10728655" cy="25400"/>
          </a:xfrm>
          <a:prstGeom prst="rect">
            <a:avLst/>
          </a:prstGeom>
          <a:solidFill>
            <a:srgbClr val="0284C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731520" y="1463040"/>
            <a:ext cx="5120640" cy="4754880"/>
          </a:xfrm>
          <a:prstGeom prst="roundRect">
            <a:avLst/>
          </a:prstGeom>
          <a:solidFill>
            <a:srgbClr val="FFFFFF"/>
          </a:solidFill>
          <a:ln w="12700">
            <a:solidFill>
              <a:srgbClr val="EBE2E8"/>
            </a:solidFill>
          </a:ln>
        </p:spPr>
        <p:style>
          <a:lnRef idx="1">
            <a:schemeClr val="accent1"/>
          </a:lnRef>
          <a:fillRef idx="3">
            <a:schemeClr val="accent1"/>
          </a:fillRef>
          <a:effectRef idx="2">
            <a:schemeClr val="accent1"/>
          </a:effectRef>
          <a:fontRef idx="minor">
            <a:schemeClr val="lt1"/>
          </a:fontRef>
        </p:style>
        <p:txBody>
          <a:bodyPr rtlCol="0" anchor="ctr" wrap="square" lIns="228600" rIns="228600" tIns="182880" bIns="182880"/>
          <a:lstStyle/>
          <a:p>
            <a:pPr algn="ctr">
              <a:spcAft>
                <a:spcPts val="800"/>
              </a:spcAft>
              <a:defRPr sz="1600" b="1">
                <a:solidFill>
                  <a:srgbClr val="0F172A"/>
                </a:solidFill>
                <a:latin typeface="Georgia"/>
              </a:defRPr>
            </a:pPr>
            <a:r>
              <a:t>SaleRegisterSerializer</a:t>
            </a:r>
          </a:p>
          <a:p>
            <a:pPr>
              <a:spcAft>
                <a:spcPts val="600"/>
              </a:spcAft>
              <a:defRPr sz="1200">
                <a:latin typeface="Verdana"/>
              </a:defRPr>
            </a:pPr>
            <a:r>
              <a:rPr b="1">
                <a:solidFill>
                  <a:srgbClr val="0F172A"/>
                </a:solidFill>
              </a:rPr>
              <a:t>• Estructura de Entrada: </a:t>
            </a:r>
            <a:r>
              <a:rPr>
                <a:solidFill>
                  <a:srgbClr val="1E293B"/>
                </a:solidFill>
              </a:rPr>
              <a:t>client_id (PrimaryKeyRelatedField), sale_date, discounts, items (many=True).</a:t>
            </a:r>
          </a:p>
          <a:p>
            <a:pPr>
              <a:spcAft>
                <a:spcPts val="600"/>
              </a:spcAft>
              <a:defRPr sz="1200">
                <a:latin typeface="Verdana"/>
              </a:defRPr>
            </a:pPr>
            <a:r>
              <a:rPr b="1">
                <a:solidFill>
                  <a:srgbClr val="0F172A"/>
                </a:solidFill>
              </a:rPr>
              <a:t>• Mapeo de Datos: </a:t>
            </a:r>
            <a:r>
              <a:rPr>
                <a:solidFill>
                  <a:srgbClr val="1E293B"/>
                </a:solidFill>
              </a:rPr>
              <a:t>Transforma la entrada del cliente hacia la firma exigida por el manager.</a:t>
            </a:r>
          </a:p>
          <a:p>
            <a:pPr>
              <a:spcAft>
                <a:spcPts val="600"/>
              </a:spcAft>
              <a:defRPr sz="1200">
                <a:latin typeface="Verdana"/>
              </a:defRPr>
            </a:pPr>
            <a:r>
              <a:rPr b="1">
                <a:solidFill>
                  <a:srgbClr val="0F172A"/>
                </a:solidFill>
              </a:rPr>
              <a:t>• Manejo de Excepciones: </a:t>
            </a:r>
            <a:r>
              <a:rPr>
                <a:solidFill>
                  <a:srgbClr val="1E293B"/>
                </a:solidFill>
              </a:rPr>
              <a:t>Captura DjangoValidationError y la traduce a serializers.ValidationError (HTTP 400).</a:t>
            </a:r>
          </a:p>
        </p:txBody>
      </p:sp>
      <p:sp>
        <p:nvSpPr>
          <p:cNvPr id="5" name="Rounded Rectangle 4"/>
          <p:cNvSpPr/>
          <p:nvPr/>
        </p:nvSpPr>
        <p:spPr>
          <a:xfrm>
            <a:off x="6217920" y="1463040"/>
            <a:ext cx="5242255" cy="4754880"/>
          </a:xfrm>
          <a:prstGeom prst="roundRect">
            <a:avLst/>
          </a:prstGeom>
          <a:solidFill>
            <a:srgbClr val="FFFFFF"/>
          </a:solidFill>
          <a:ln w="12700">
            <a:solidFill>
              <a:srgbClr val="EBE2E8"/>
            </a:solidFill>
          </a:ln>
        </p:spPr>
        <p:style>
          <a:lnRef idx="1">
            <a:schemeClr val="accent1"/>
          </a:lnRef>
          <a:fillRef idx="3">
            <a:schemeClr val="accent1"/>
          </a:fillRef>
          <a:effectRef idx="2">
            <a:schemeClr val="accent1"/>
          </a:effectRef>
          <a:fontRef idx="minor">
            <a:schemeClr val="lt1"/>
          </a:fontRef>
        </p:style>
        <p:txBody>
          <a:bodyPr rtlCol="0" anchor="ctr" wrap="square" lIns="228600" rIns="228600" tIns="182880" bIns="182880"/>
          <a:lstStyle/>
          <a:p>
            <a:pPr algn="ctr">
              <a:spcAft>
                <a:spcPts val="800"/>
              </a:spcAft>
              <a:defRPr sz="1600" b="1">
                <a:solidFill>
                  <a:srgbClr val="0F172A"/>
                </a:solidFill>
                <a:latin typeface="Georgia"/>
              </a:defRPr>
            </a:pPr>
            <a:r>
              <a:t>SaleRegisterAPIView &amp; Collection</a:t>
            </a:r>
          </a:p>
          <a:p>
            <a:pPr>
              <a:spcAft>
                <a:spcPts val="600"/>
              </a:spcAft>
              <a:defRPr sz="1200">
                <a:latin typeface="Verdana"/>
              </a:defRPr>
            </a:pPr>
            <a:r>
              <a:rPr b="1">
                <a:solidFill>
                  <a:srgbClr val="0F172A"/>
                </a:solidFill>
              </a:rPr>
              <a:t>• Selección de APIView: </a:t>
            </a:r>
            <a:r>
              <a:rPr>
                <a:solidFill>
                  <a:srgbClr val="1E293B"/>
                </a:solidFill>
              </a:rPr>
              <a:t>Uso de APIView por tratarse de una operación no genérica multi-recurso.</a:t>
            </a:r>
          </a:p>
          <a:p>
            <a:pPr>
              <a:spcAft>
                <a:spcPts val="600"/>
              </a:spcAft>
              <a:defRPr sz="1200">
                <a:latin typeface="Verdana"/>
              </a:defRPr>
            </a:pPr>
            <a:r>
              <a:rPr b="1">
                <a:solidFill>
                  <a:srgbClr val="0F172A"/>
                </a:solidFill>
              </a:rPr>
              <a:t>• Respuesta Enriquecida: </a:t>
            </a:r>
            <a:r>
              <a:rPr>
                <a:solidFill>
                  <a:srgbClr val="1E293B"/>
                </a:solidFill>
              </a:rPr>
              <a:t>Valida, ejecuta serializer.save() y retorna SaleSerializer con prefetch_related('lines__product').</a:t>
            </a:r>
          </a:p>
          <a:p>
            <a:pPr>
              <a:spcAft>
                <a:spcPts val="600"/>
              </a:spcAft>
              <a:defRPr sz="1200">
                <a:latin typeface="Verdana"/>
              </a:defRPr>
            </a:pPr>
            <a:r>
              <a:rPr b="1">
                <a:solidFill>
                  <a:srgbClr val="0F172A"/>
                </a:solidFill>
              </a:rPr>
              <a:t>• Enrutamiento Explícito: </a:t>
            </a:r>
            <a:r>
              <a:rPr>
                <a:solidFill>
                  <a:srgbClr val="1E293B"/>
                </a:solidFill>
              </a:rPr>
              <a:t>Ruta fija POST /api/sales/ mediante SaleCollectionAPIView (sin SimpleRouter).</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365760"/>
            <a:ext cx="10728655" cy="822960"/>
          </a:xfrm>
          <a:prstGeom prst="rect">
            <a:avLst/>
          </a:prstGeom>
          <a:noFill/>
        </p:spPr>
        <p:txBody>
          <a:bodyPr wrap="square" lIns="0" tIns="0" rIns="0" bIns="0">
            <a:spAutoFit/>
          </a:bodyPr>
          <a:lstStyle/>
          <a:p>
            <a:pPr>
              <a:defRPr sz="1000" b="1">
                <a:solidFill>
                  <a:srgbClr val="0284C7"/>
                </a:solidFill>
                <a:latin typeface="Verdana"/>
              </a:defRPr>
            </a:pPr>
            <a:r>
              <a:t>ISS-11 — REGISTRO DE VENTA CON APIVIEW</a:t>
            </a:r>
          </a:p>
          <a:p>
            <a:pPr>
              <a:defRPr sz="2400" b="1">
                <a:solidFill>
                  <a:srgbClr val="0F172A"/>
                </a:solidFill>
                <a:latin typeface="Georgia"/>
              </a:defRPr>
            </a:pPr>
            <a:r>
              <a:t>Flujo de Ejecución en la Base de Datos</a:t>
            </a:r>
          </a:p>
        </p:txBody>
      </p:sp>
      <p:sp>
        <p:nvSpPr>
          <p:cNvPr id="3" name="Rectangle 2"/>
          <p:cNvSpPr/>
          <p:nvPr/>
        </p:nvSpPr>
        <p:spPr>
          <a:xfrm>
            <a:off x="731520" y="1234440"/>
            <a:ext cx="10728655" cy="25400"/>
          </a:xfrm>
          <a:prstGeom prst="rect">
            <a:avLst/>
          </a:prstGeom>
          <a:solidFill>
            <a:srgbClr val="0284C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731520" y="1463040"/>
            <a:ext cx="10728655" cy="4754880"/>
          </a:xfrm>
          <a:prstGeom prst="roundRect">
            <a:avLst/>
          </a:prstGeom>
          <a:solidFill>
            <a:srgbClr val="FFFFFF"/>
          </a:solidFill>
          <a:ln w="12700">
            <a:solidFill>
              <a:srgbClr val="EBE2E8"/>
            </a:solidFill>
          </a:ln>
        </p:spPr>
        <p:style>
          <a:lnRef idx="1">
            <a:schemeClr val="accent1"/>
          </a:lnRef>
          <a:fillRef idx="3">
            <a:schemeClr val="accent1"/>
          </a:fillRef>
          <a:effectRef idx="2">
            <a:schemeClr val="accent1"/>
          </a:effectRef>
          <a:fontRef idx="minor">
            <a:schemeClr val="lt1"/>
          </a:fontRef>
        </p:style>
        <p:txBody>
          <a:bodyPr rtlCol="0" anchor="ctr" wrap="square" lIns="228600" rIns="228600" tIns="182880" bIns="182880"/>
          <a:lstStyle/>
          <a:p>
            <a:pPr algn="ctr">
              <a:spcAft>
                <a:spcPts val="800"/>
              </a:spcAft>
              <a:defRPr sz="1600" b="1">
                <a:solidFill>
                  <a:srgbClr val="0F172A"/>
                </a:solidFill>
                <a:latin typeface="Georgia"/>
              </a:defRPr>
            </a:pPr>
            <a:r>
              <a:t>Secuencia Transaccional ACID</a:t>
            </a:r>
          </a:p>
          <a:p>
            <a:pPr>
              <a:spcAft>
                <a:spcPts val="600"/>
              </a:spcAft>
              <a:defRPr sz="1200">
                <a:latin typeface="Verdana"/>
              </a:defRPr>
            </a:pPr>
            <a:r>
              <a:rPr b="1">
                <a:solidFill>
                  <a:srgbClr val="0F172A"/>
                </a:solidFill>
              </a:rPr>
              <a:t>• 1. HTTP POST /api/sales/: </a:t>
            </a:r>
            <a:r>
              <a:rPr>
                <a:solidFill>
                  <a:srgbClr val="1E293B"/>
                </a:solidFill>
              </a:rPr>
              <a:t>Envío de JSON con clientId, saleDate, discounts e items.</a:t>
            </a:r>
          </a:p>
          <a:p>
            <a:pPr>
              <a:spcAft>
                <a:spcPts val="600"/>
              </a:spcAft>
              <a:defRPr sz="1200">
                <a:latin typeface="Verdana"/>
              </a:defRPr>
            </a:pPr>
            <a:r>
              <a:rPr b="1">
                <a:solidFill>
                  <a:srgbClr val="0F172A"/>
                </a:solidFill>
              </a:rPr>
              <a:t>• 2. Validaciones de Forma: </a:t>
            </a:r>
            <a:r>
              <a:rPr>
                <a:solidFill>
                  <a:srgbClr val="1E293B"/>
                </a:solidFill>
              </a:rPr>
              <a:t>DRF valida tipos de datos y formatos numéricos.</a:t>
            </a:r>
          </a:p>
          <a:p>
            <a:pPr>
              <a:spcAft>
                <a:spcPts val="600"/>
              </a:spcAft>
              <a:defRPr sz="1200">
                <a:latin typeface="Verdana"/>
              </a:defRPr>
            </a:pPr>
            <a:r>
              <a:rPr b="1">
                <a:solidFill>
                  <a:srgbClr val="0F172A"/>
                </a:solidFill>
              </a:rPr>
              <a:t>• 3. Apertura atomic(): </a:t>
            </a:r>
            <a:r>
              <a:rPr>
                <a:solidFill>
                  <a:srgbClr val="1E293B"/>
                </a:solidFill>
              </a:rPr>
              <a:t>Inicia la transacción de base de datos.</a:t>
            </a:r>
          </a:p>
          <a:p>
            <a:pPr>
              <a:spcAft>
                <a:spcPts val="600"/>
              </a:spcAft>
              <a:defRPr sz="1200">
                <a:latin typeface="Verdana"/>
              </a:defRPr>
            </a:pPr>
            <a:r>
              <a:rPr b="1">
                <a:solidFill>
                  <a:srgbClr val="0F172A"/>
                </a:solidFill>
              </a:rPr>
              <a:t>• 4. Bloqueo pesimista: </a:t>
            </a:r>
            <a:r>
              <a:rPr>
                <a:solidFill>
                  <a:srgbClr val="1E293B"/>
                </a:solidFill>
              </a:rPr>
              <a:t>SELECT FOR UPDATE sobre cliente y productos ordenados.</a:t>
            </a:r>
          </a:p>
          <a:p>
            <a:pPr>
              <a:spcAft>
                <a:spcPts val="600"/>
              </a:spcAft>
              <a:defRPr sz="1200">
                <a:latin typeface="Verdana"/>
              </a:defRPr>
            </a:pPr>
            <a:r>
              <a:rPr b="1">
                <a:solidFill>
                  <a:srgbClr val="0F172A"/>
                </a:solidFill>
              </a:rPr>
              <a:t>• 5. Creación Venta Inactiva: </a:t>
            </a:r>
            <a:r>
              <a:rPr>
                <a:solidFill>
                  <a:srgbClr val="1E293B"/>
                </a:solidFill>
              </a:rPr>
              <a:t>Garantía de ID sin visibilidad comercial.</a:t>
            </a:r>
          </a:p>
          <a:p>
            <a:pPr>
              <a:spcAft>
                <a:spcPts val="600"/>
              </a:spcAft>
              <a:defRPr sz="1200">
                <a:latin typeface="Verdana"/>
              </a:defRPr>
            </a:pPr>
            <a:r>
              <a:rPr b="1">
                <a:solidFill>
                  <a:srgbClr val="0F172A"/>
                </a:solidFill>
              </a:rPr>
              <a:t>• 6. Creación Detalles: </a:t>
            </a:r>
            <a:r>
              <a:rPr>
                <a:solidFill>
                  <a:srgbClr val="1E293B"/>
                </a:solidFill>
              </a:rPr>
              <a:t>ProductSale creados con unit_price congelado.</a:t>
            </a:r>
          </a:p>
          <a:p>
            <a:pPr>
              <a:spcAft>
                <a:spcPts val="600"/>
              </a:spcAft>
              <a:defRPr sz="1200">
                <a:latin typeface="Verdana"/>
              </a:defRPr>
            </a:pPr>
            <a:r>
              <a:rPr b="1">
                <a:solidFill>
                  <a:srgbClr val="0F172A"/>
                </a:solidFill>
              </a:rPr>
              <a:t>• 7. Cierre de Venta y Stock: </a:t>
            </a:r>
            <a:r>
              <a:rPr>
                <a:solidFill>
                  <a:srgbClr val="1E293B"/>
                </a:solidFill>
              </a:rPr>
              <a:t>Totales calculados, estado ACTIVE, stock descontado.</a:t>
            </a:r>
          </a:p>
          <a:p>
            <a:pPr>
              <a:spcAft>
                <a:spcPts val="600"/>
              </a:spcAft>
              <a:defRPr sz="1200">
                <a:latin typeface="Verdana"/>
              </a:defRPr>
            </a:pPr>
            <a:r>
              <a:rPr b="1">
                <a:solidFill>
                  <a:srgbClr val="0F172A"/>
                </a:solidFill>
              </a:rPr>
              <a:t>• 8. COMMIT / ROLLBACK: </a:t>
            </a:r>
            <a:r>
              <a:rPr>
                <a:solidFill>
                  <a:srgbClr val="1E293B"/>
                </a:solidFill>
              </a:rPr>
              <a:t>Exito -&gt; COMMIT y HTTP 201 | Error -&gt; ROLLBACK inmediato y HTTP 400.</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365760"/>
            <a:ext cx="10728655" cy="822960"/>
          </a:xfrm>
          <a:prstGeom prst="rect">
            <a:avLst/>
          </a:prstGeom>
          <a:noFill/>
        </p:spPr>
        <p:txBody>
          <a:bodyPr wrap="square" lIns="0" tIns="0" rIns="0" bIns="0">
            <a:spAutoFit/>
          </a:bodyPr>
          <a:lstStyle/>
          <a:p>
            <a:pPr>
              <a:defRPr sz="1000" b="1">
                <a:solidFill>
                  <a:srgbClr val="0284C7"/>
                </a:solidFill>
                <a:latin typeface="Verdana"/>
              </a:defRPr>
            </a:pPr>
            <a:r>
              <a:t>ISS-11 — REGISTRO DE VENTA CON APIVIEW</a:t>
            </a:r>
          </a:p>
          <a:p>
            <a:pPr>
              <a:defRPr sz="2400" b="1">
                <a:solidFill>
                  <a:srgbClr val="0F172A"/>
                </a:solidFill>
                <a:latin typeface="Georgia"/>
              </a:defRPr>
            </a:pPr>
            <a:r>
              <a:t>Errores Frecuentes de Arquitectura</a:t>
            </a:r>
          </a:p>
        </p:txBody>
      </p:sp>
      <p:sp>
        <p:nvSpPr>
          <p:cNvPr id="3" name="Rectangle 2"/>
          <p:cNvSpPr/>
          <p:nvPr/>
        </p:nvSpPr>
        <p:spPr>
          <a:xfrm>
            <a:off x="731520" y="1234440"/>
            <a:ext cx="10728655" cy="25400"/>
          </a:xfrm>
          <a:prstGeom prst="rect">
            <a:avLst/>
          </a:prstGeom>
          <a:solidFill>
            <a:srgbClr val="0284C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731520" y="1463040"/>
            <a:ext cx="5120640" cy="4754880"/>
          </a:xfrm>
          <a:prstGeom prst="roundRect">
            <a:avLst/>
          </a:prstGeom>
          <a:solidFill>
            <a:srgbClr val="FFFFFF"/>
          </a:solidFill>
          <a:ln w="12700">
            <a:solidFill>
              <a:srgbClr val="EBE2E8"/>
            </a:solidFill>
          </a:ln>
        </p:spPr>
        <p:style>
          <a:lnRef idx="1">
            <a:schemeClr val="accent1"/>
          </a:lnRef>
          <a:fillRef idx="3">
            <a:schemeClr val="accent1"/>
          </a:fillRef>
          <a:effectRef idx="2">
            <a:schemeClr val="accent1"/>
          </a:effectRef>
          <a:fontRef idx="minor">
            <a:schemeClr val="lt1"/>
          </a:fontRef>
        </p:style>
        <p:txBody>
          <a:bodyPr rtlCol="0" anchor="ctr" wrap="square" lIns="228600" rIns="228600" tIns="182880" bIns="182880"/>
          <a:lstStyle/>
          <a:p>
            <a:pPr algn="ctr">
              <a:spcAft>
                <a:spcPts val="800"/>
              </a:spcAft>
              <a:defRPr sz="1600" b="1">
                <a:solidFill>
                  <a:srgbClr val="0F172A"/>
                </a:solidFill>
                <a:latin typeface="Georgia"/>
              </a:defRPr>
            </a:pPr>
            <a:r>
              <a:t>Fallas Comunes</a:t>
            </a:r>
          </a:p>
          <a:p>
            <a:pPr>
              <a:spcAft>
                <a:spcPts val="600"/>
              </a:spcAft>
              <a:defRPr sz="1200">
                <a:latin typeface="Verdana"/>
              </a:defRPr>
            </a:pPr>
            <a:r>
              <a:rPr b="1">
                <a:solidFill>
                  <a:srgbClr val="0F172A"/>
                </a:solidFill>
              </a:rPr>
              <a:t>• Usar ModelViewSet.create: </a:t>
            </a:r>
            <a:r>
              <a:rPr>
                <a:solidFill>
                  <a:srgbClr val="1E293B"/>
                </a:solidFill>
              </a:rPr>
              <a:t>Descompone el alta en peticiones separadas rompiendo la atomicidad.</a:t>
            </a:r>
          </a:p>
          <a:p>
            <a:pPr>
              <a:spcAft>
                <a:spcPts val="600"/>
              </a:spcAft>
              <a:defRPr sz="1200">
                <a:latin typeface="Verdana"/>
              </a:defRPr>
            </a:pPr>
            <a:r>
              <a:rPr b="1">
                <a:solidFill>
                  <a:srgbClr val="0F172A"/>
                </a:solidFill>
              </a:rPr>
              <a:t>• Omitir select_for_update(): </a:t>
            </a:r>
            <a:r>
              <a:rPr>
                <a:solidFill>
                  <a:srgbClr val="1E293B"/>
                </a:solidFill>
              </a:rPr>
              <a:t>Permite condiciones de carrera sobre el inventario bajo alta concurrencia.</a:t>
            </a:r>
          </a:p>
          <a:p>
            <a:pPr>
              <a:spcAft>
                <a:spcPts val="600"/>
              </a:spcAft>
              <a:defRPr sz="1200">
                <a:latin typeface="Verdana"/>
              </a:defRPr>
            </a:pPr>
            <a:r>
              <a:rPr b="1">
                <a:solidFill>
                  <a:srgbClr val="0F172A"/>
                </a:solidFill>
              </a:rPr>
              <a:t>• Bloquear sin Ordenar: </a:t>
            </a:r>
            <a:r>
              <a:rPr>
                <a:solidFill>
                  <a:srgbClr val="1E293B"/>
                </a:solidFill>
              </a:rPr>
              <a:t>Provoca deadlocks en la BD cuando dos ventas bloquean los mismos productos en orden inverso.</a:t>
            </a:r>
          </a:p>
          <a:p>
            <a:pPr>
              <a:spcAft>
                <a:spcPts val="600"/>
              </a:spcAft>
              <a:defRPr sz="1200">
                <a:latin typeface="Verdana"/>
              </a:defRPr>
            </a:pPr>
            <a:r>
              <a:rPr b="1">
                <a:solidFill>
                  <a:srgbClr val="0F172A"/>
                </a:solidFill>
              </a:rPr>
              <a:t>• Tomar Precio del Catálogo: </a:t>
            </a:r>
            <a:r>
              <a:rPr>
                <a:solidFill>
                  <a:srgbClr val="1E293B"/>
                </a:solidFill>
              </a:rPr>
              <a:t>No congelar unit_price alteraría ventas pasadas si Product.price cambia.</a:t>
            </a:r>
          </a:p>
        </p:txBody>
      </p:sp>
      <p:sp>
        <p:nvSpPr>
          <p:cNvPr id="5" name="Rounded Rectangle 4"/>
          <p:cNvSpPr/>
          <p:nvPr/>
        </p:nvSpPr>
        <p:spPr>
          <a:xfrm>
            <a:off x="6217920" y="1463040"/>
            <a:ext cx="5242255" cy="4754880"/>
          </a:xfrm>
          <a:prstGeom prst="roundRect">
            <a:avLst/>
          </a:prstGeom>
          <a:solidFill>
            <a:srgbClr val="FFFFFF"/>
          </a:solidFill>
          <a:ln w="12700">
            <a:solidFill>
              <a:srgbClr val="EBE2E8"/>
            </a:solidFill>
          </a:ln>
        </p:spPr>
        <p:style>
          <a:lnRef idx="1">
            <a:schemeClr val="accent1"/>
          </a:lnRef>
          <a:fillRef idx="3">
            <a:schemeClr val="accent1"/>
          </a:fillRef>
          <a:effectRef idx="2">
            <a:schemeClr val="accent1"/>
          </a:effectRef>
          <a:fontRef idx="minor">
            <a:schemeClr val="lt1"/>
          </a:fontRef>
        </p:style>
        <p:txBody>
          <a:bodyPr rtlCol="0" anchor="ctr" wrap="square" lIns="228600" rIns="228600" tIns="182880" bIns="182880"/>
          <a:lstStyle/>
          <a:p>
            <a:pPr algn="ctr">
              <a:spcAft>
                <a:spcPts val="800"/>
              </a:spcAft>
              <a:defRPr sz="1600" b="1">
                <a:solidFill>
                  <a:srgbClr val="0F172A"/>
                </a:solidFill>
                <a:latin typeface="Georgia"/>
              </a:defRPr>
            </a:pPr>
            <a:r>
              <a:t>Solución Aplicada</a:t>
            </a:r>
          </a:p>
          <a:p>
            <a:pPr>
              <a:spcAft>
                <a:spcPts val="600"/>
              </a:spcAft>
              <a:defRPr sz="1200">
                <a:latin typeface="Verdana"/>
              </a:defRPr>
            </a:pPr>
            <a:r>
              <a:rPr b="1">
                <a:solidFill>
                  <a:srgbClr val="0F172A"/>
                </a:solidFill>
              </a:rPr>
              <a:t>• APIView Dedicada: </a:t>
            </a:r>
            <a:r>
              <a:rPr>
                <a:solidFill>
                  <a:srgbClr val="1E293B"/>
                </a:solidFill>
              </a:rPr>
              <a:t>Encapsula la transacción completa en un solo endpoint.</a:t>
            </a:r>
          </a:p>
          <a:p>
            <a:pPr>
              <a:spcAft>
                <a:spcPts val="600"/>
              </a:spcAft>
              <a:defRPr sz="1200">
                <a:latin typeface="Verdana"/>
              </a:defRPr>
            </a:pPr>
            <a:r>
              <a:rPr b="1">
                <a:solidFill>
                  <a:srgbClr val="0F172A"/>
                </a:solidFill>
              </a:rPr>
              <a:t>• Transacción Explícita: </a:t>
            </a:r>
            <a:r>
              <a:rPr>
                <a:solidFill>
                  <a:srgbClr val="1E293B"/>
                </a:solidFill>
              </a:rPr>
              <a:t>transaction.atomic() garantiza consistencia 100%.</a:t>
            </a:r>
          </a:p>
          <a:p>
            <a:pPr>
              <a:spcAft>
                <a:spcPts val="600"/>
              </a:spcAft>
              <a:defRPr sz="1200">
                <a:latin typeface="Verdana"/>
              </a:defRPr>
            </a:pPr>
            <a:r>
              <a:rPr b="1">
                <a:solidFill>
                  <a:srgbClr val="0F172A"/>
                </a:solidFill>
              </a:rPr>
              <a:t>• .order_by('id'): </a:t>
            </a:r>
            <a:r>
              <a:rPr>
                <a:solidFill>
                  <a:srgbClr val="1E293B"/>
                </a:solidFill>
              </a:rPr>
              <a:t>Garantía de orden estricto en el bloqueo pesimista.</a:t>
            </a:r>
          </a:p>
          <a:p>
            <a:pPr>
              <a:spcAft>
                <a:spcPts val="600"/>
              </a:spcAft>
              <a:defRPr sz="1200">
                <a:latin typeface="Verdana"/>
              </a:defRPr>
            </a:pPr>
            <a:r>
              <a:rPr b="1">
                <a:solidFill>
                  <a:srgbClr val="0F172A"/>
                </a:solidFill>
              </a:rPr>
              <a:t>• Copia de unit_price: </a:t>
            </a:r>
            <a:r>
              <a:rPr>
                <a:solidFill>
                  <a:srgbClr val="1E293B"/>
                </a:solidFill>
              </a:rPr>
              <a:t>Guarda el valor del instante de venta en ProductSale.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365760"/>
            <a:ext cx="10728655" cy="822960"/>
          </a:xfrm>
          <a:prstGeom prst="rect">
            <a:avLst/>
          </a:prstGeom>
          <a:noFill/>
        </p:spPr>
        <p:txBody>
          <a:bodyPr wrap="square" lIns="0" tIns="0" rIns="0" bIns="0">
            <a:spAutoFit/>
          </a:bodyPr>
          <a:lstStyle/>
          <a:p>
            <a:pPr>
              <a:defRPr sz="1000" b="1">
                <a:solidFill>
                  <a:srgbClr val="0284C7"/>
                </a:solidFill>
                <a:latin typeface="Verdana"/>
              </a:defRPr>
            </a:pPr>
            <a:r>
              <a:t>ISS-11 — REGISTRO DE VENTA CON APIVIEW</a:t>
            </a:r>
          </a:p>
          <a:p>
            <a:pPr>
              <a:defRPr sz="2400" b="1">
                <a:solidFill>
                  <a:srgbClr val="0F172A"/>
                </a:solidFill>
                <a:latin typeface="Georgia"/>
              </a:defRPr>
            </a:pPr>
            <a:r>
              <a:t>Criterios de Aceptación y Evidencias</a:t>
            </a:r>
          </a:p>
        </p:txBody>
      </p:sp>
      <p:sp>
        <p:nvSpPr>
          <p:cNvPr id="3" name="Rectangle 2"/>
          <p:cNvSpPr/>
          <p:nvPr/>
        </p:nvSpPr>
        <p:spPr>
          <a:xfrm>
            <a:off x="731520" y="1234440"/>
            <a:ext cx="10728655" cy="25400"/>
          </a:xfrm>
          <a:prstGeom prst="rect">
            <a:avLst/>
          </a:prstGeom>
          <a:solidFill>
            <a:srgbClr val="0284C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731520" y="1463040"/>
            <a:ext cx="5120640" cy="4754880"/>
          </a:xfrm>
          <a:prstGeom prst="roundRect">
            <a:avLst/>
          </a:prstGeom>
          <a:solidFill>
            <a:srgbClr val="FFFFFF"/>
          </a:solidFill>
          <a:ln w="12700">
            <a:solidFill>
              <a:srgbClr val="EBE2E8"/>
            </a:solidFill>
          </a:ln>
        </p:spPr>
        <p:style>
          <a:lnRef idx="1">
            <a:schemeClr val="accent1"/>
          </a:lnRef>
          <a:fillRef idx="3">
            <a:schemeClr val="accent1"/>
          </a:fillRef>
          <a:effectRef idx="2">
            <a:schemeClr val="accent1"/>
          </a:effectRef>
          <a:fontRef idx="minor">
            <a:schemeClr val="lt1"/>
          </a:fontRef>
        </p:style>
        <p:txBody>
          <a:bodyPr rtlCol="0" anchor="ctr" wrap="square" lIns="228600" rIns="228600" tIns="182880" bIns="182880"/>
          <a:lstStyle/>
          <a:p>
            <a:pPr algn="ctr">
              <a:spcAft>
                <a:spcPts val="800"/>
              </a:spcAft>
              <a:defRPr sz="1600" b="1">
                <a:solidFill>
                  <a:srgbClr val="0F172A"/>
                </a:solidFill>
                <a:latin typeface="Georgia"/>
              </a:defRPr>
            </a:pPr>
            <a:r>
              <a:t>Criterios de Aceptación</a:t>
            </a:r>
          </a:p>
          <a:p>
            <a:pPr>
              <a:spcAft>
                <a:spcPts val="600"/>
              </a:spcAft>
              <a:defRPr sz="1200">
                <a:latin typeface="Verdana"/>
              </a:defRPr>
            </a:pPr>
            <a:r>
              <a:rPr b="1">
                <a:solidFill>
                  <a:srgbClr val="0F172A"/>
                </a:solidFill>
              </a:rPr>
              <a:t>• AC-11-01: </a:t>
            </a:r>
            <a:r>
              <a:rPr>
                <a:solidFill>
                  <a:srgbClr val="1E293B"/>
                </a:solidFill>
              </a:rPr>
              <a:t>2x10.00 + 1x4.50 - 1.50 = total 23.00, tax 0.00, status active.</a:t>
            </a:r>
          </a:p>
          <a:p>
            <a:pPr>
              <a:spcAft>
                <a:spcPts val="600"/>
              </a:spcAft>
              <a:defRPr sz="1200">
                <a:latin typeface="Verdana"/>
              </a:defRPr>
            </a:pPr>
            <a:r>
              <a:rPr b="1">
                <a:solidFill>
                  <a:srgbClr val="0F172A"/>
                </a:solidFill>
              </a:rPr>
              <a:t>• AC-11-02: </a:t>
            </a:r>
            <a:r>
              <a:rPr>
                <a:solidFill>
                  <a:srgbClr val="1E293B"/>
                </a:solidFill>
              </a:rPr>
              <a:t>Si Product.price cambia a 99.00, la venta conserva unit_price = 10.00.</a:t>
            </a:r>
          </a:p>
          <a:p>
            <a:pPr>
              <a:spcAft>
                <a:spcPts val="600"/>
              </a:spcAft>
              <a:defRPr sz="1200">
                <a:latin typeface="Verdana"/>
              </a:defRPr>
            </a:pPr>
            <a:r>
              <a:rPr b="1">
                <a:solidFill>
                  <a:srgbClr val="0F172A"/>
                </a:solidFill>
              </a:rPr>
              <a:t>• AC-11-03: </a:t>
            </a:r>
            <a:r>
              <a:rPr>
                <a:solidFill>
                  <a:srgbClr val="1E293B"/>
                </a:solidFill>
              </a:rPr>
              <a:t>Stock insuficiente responde 400 y no crea la venta.</a:t>
            </a:r>
          </a:p>
          <a:p>
            <a:pPr>
              <a:spcAft>
                <a:spcPts val="600"/>
              </a:spcAft>
              <a:defRPr sz="1200">
                <a:latin typeface="Verdana"/>
              </a:defRPr>
            </a:pPr>
            <a:r>
              <a:rPr b="1">
                <a:solidFill>
                  <a:srgbClr val="0F172A"/>
                </a:solidFill>
              </a:rPr>
              <a:t>• AC-11-04: </a:t>
            </a:r>
            <a:r>
              <a:rPr>
                <a:solidFill>
                  <a:srgbClr val="1E293B"/>
                </a:solidFill>
              </a:rPr>
              <a:t>Fallo al guardar el stock ejecuta rollback completo (Sale=0, ProductSale=0).</a:t>
            </a:r>
          </a:p>
          <a:p>
            <a:pPr>
              <a:spcAft>
                <a:spcPts val="600"/>
              </a:spcAft>
              <a:defRPr sz="1200">
                <a:latin typeface="Verdana"/>
              </a:defRPr>
            </a:pPr>
            <a:r>
              <a:rPr b="1">
                <a:solidFill>
                  <a:srgbClr val="0F172A"/>
                </a:solidFill>
              </a:rPr>
              <a:t>• AC-11-05: </a:t>
            </a:r>
            <a:r>
              <a:rPr>
                <a:solidFill>
                  <a:srgbClr val="1E293B"/>
                </a:solidFill>
              </a:rPr>
              <a:t>Cliente inactivo es rechazado con HTTP 400.</a:t>
            </a:r>
          </a:p>
        </p:txBody>
      </p:sp>
      <p:sp>
        <p:nvSpPr>
          <p:cNvPr id="5" name="Rounded Rectangle 4"/>
          <p:cNvSpPr/>
          <p:nvPr/>
        </p:nvSpPr>
        <p:spPr>
          <a:xfrm>
            <a:off x="6217920" y="1463040"/>
            <a:ext cx="5242255" cy="4754880"/>
          </a:xfrm>
          <a:prstGeom prst="roundRect">
            <a:avLst/>
          </a:prstGeom>
          <a:solidFill>
            <a:srgbClr val="FFFFFF"/>
          </a:solidFill>
          <a:ln w="12700">
            <a:solidFill>
              <a:srgbClr val="EBE2E8"/>
            </a:solidFill>
          </a:ln>
        </p:spPr>
        <p:style>
          <a:lnRef idx="1">
            <a:schemeClr val="accent1"/>
          </a:lnRef>
          <a:fillRef idx="3">
            <a:schemeClr val="accent1"/>
          </a:fillRef>
          <a:effectRef idx="2">
            <a:schemeClr val="accent1"/>
          </a:effectRef>
          <a:fontRef idx="minor">
            <a:schemeClr val="lt1"/>
          </a:fontRef>
        </p:style>
        <p:txBody>
          <a:bodyPr rtlCol="0" anchor="ctr" wrap="square" lIns="228600" rIns="228600" tIns="182880" bIns="182880"/>
          <a:lstStyle/>
          <a:p>
            <a:pPr algn="ctr">
              <a:spcAft>
                <a:spcPts val="800"/>
              </a:spcAft>
              <a:defRPr sz="1600" b="1">
                <a:solidFill>
                  <a:srgbClr val="0F172A"/>
                </a:solidFill>
                <a:latin typeface="Georgia"/>
              </a:defRPr>
            </a:pPr>
            <a:r>
              <a:t>Evidencias y Verificación</a:t>
            </a:r>
          </a:p>
          <a:p>
            <a:pPr>
              <a:spcAft>
                <a:spcPts val="600"/>
              </a:spcAft>
              <a:defRPr sz="1200">
                <a:latin typeface="Verdana"/>
              </a:defRPr>
            </a:pPr>
            <a:r>
              <a:rPr b="1">
                <a:solidFill>
                  <a:srgbClr val="0F172A"/>
                </a:solidFill>
              </a:rPr>
              <a:t>• Suite de Pruebas: </a:t>
            </a:r>
            <a:r>
              <a:rPr>
                <a:solidFill>
                  <a:srgbClr val="1E293B"/>
                </a:solidFill>
              </a:rPr>
              <a:t>apps/sale/tests.py -&gt; SaleTransactionTests</a:t>
            </a:r>
          </a:p>
          <a:p>
            <a:pPr>
              <a:spcAft>
                <a:spcPts val="600"/>
              </a:spcAft>
              <a:defRPr sz="1200">
                <a:latin typeface="Verdana"/>
              </a:defRPr>
            </a:pPr>
            <a:r>
              <a:rPr b="1">
                <a:solidFill>
                  <a:srgbClr val="0F172A"/>
                </a:solidFill>
              </a:rPr>
              <a:t>• Test de Invariante: </a:t>
            </a:r>
            <a:r>
              <a:rPr>
                <a:solidFill>
                  <a:srgbClr val="1E293B"/>
                </a:solidFill>
              </a:rPr>
              <a:t>test_register_snapshots_price_and_discounts_stock</a:t>
            </a:r>
          </a:p>
          <a:p>
            <a:pPr>
              <a:spcAft>
                <a:spcPts val="600"/>
              </a:spcAft>
              <a:defRPr sz="1200">
                <a:latin typeface="Verdana"/>
              </a:defRPr>
            </a:pPr>
            <a:r>
              <a:rPr b="1">
                <a:solidFill>
                  <a:srgbClr val="0F172A"/>
                </a:solidFill>
              </a:rPr>
              <a:t>• Test de Rollback Simulado: </a:t>
            </a:r>
            <a:r>
              <a:rPr>
                <a:solidFill>
                  <a:srgbClr val="1E293B"/>
                </a:solidFill>
              </a:rPr>
              <a:t>test_stock_failure_rolls_back_the_sale con unittest.mock.patch</a:t>
            </a:r>
          </a:p>
          <a:p>
            <a:pPr>
              <a:spcAft>
                <a:spcPts val="600"/>
              </a:spcAft>
              <a:defRPr sz="1200">
                <a:latin typeface="Verdana"/>
              </a:defRPr>
            </a:pPr>
            <a:r>
              <a:rPr b="1">
                <a:solidFill>
                  <a:srgbClr val="0F172A"/>
                </a:solidFill>
              </a:rPr>
              <a:t>• Evidencia Registrada: </a:t>
            </a:r>
            <a:r>
              <a:rPr>
                <a:solidFill>
                  <a:srgbClr val="1E293B"/>
                </a:solidFill>
              </a:rPr>
              <a:t>EVI-11-01: Cinco pruebas PASS en PostgreSQL, MySQL y SQL Server.</a:t>
            </a:r>
          </a:p>
          <a:p>
            <a:pPr>
              <a:spcAft>
                <a:spcPts val="600"/>
              </a:spcAft>
              <a:defRPr sz="1200">
                <a:latin typeface="Verdana"/>
              </a:defRPr>
            </a:pPr>
            <a:r>
              <a:rPr b="1">
                <a:solidFill>
                  <a:srgbClr val="0F172A"/>
                </a:solidFill>
              </a:rPr>
              <a:t>• Resultado GATE: </a:t>
            </a:r>
            <a:r>
              <a:rPr>
                <a:solidFill>
                  <a:srgbClr val="1E293B"/>
                </a:solidFill>
              </a:rPr>
              <a:t>PASS — Aprobación total de criterios de aceptación.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365760"/>
            <a:ext cx="10728655" cy="822960"/>
          </a:xfrm>
          <a:prstGeom prst="rect">
            <a:avLst/>
          </a:prstGeom>
          <a:noFill/>
        </p:spPr>
        <p:txBody>
          <a:bodyPr wrap="square" lIns="0" tIns="0" rIns="0" bIns="0">
            <a:spAutoFit/>
          </a:bodyPr>
          <a:lstStyle/>
          <a:p>
            <a:pPr>
              <a:defRPr sz="1000" b="1">
                <a:solidFill>
                  <a:srgbClr val="0284C7"/>
                </a:solidFill>
                <a:latin typeface="Verdana"/>
              </a:defRPr>
            </a:pPr>
            <a:r>
              <a:t>ISS-11 — REGISTRO DE VENTA CON APIVIEW</a:t>
            </a:r>
          </a:p>
          <a:p>
            <a:pPr>
              <a:defRPr sz="2400" b="1">
                <a:solidFill>
                  <a:srgbClr val="0F172A"/>
                </a:solidFill>
                <a:latin typeface="Georgia"/>
              </a:defRPr>
            </a:pPr>
            <a:r>
              <a:t>Compuerta de Decisión (GATE)</a:t>
            </a:r>
          </a:p>
        </p:txBody>
      </p:sp>
      <p:sp>
        <p:nvSpPr>
          <p:cNvPr id="3" name="Rectangle 2"/>
          <p:cNvSpPr/>
          <p:nvPr/>
        </p:nvSpPr>
        <p:spPr>
          <a:xfrm>
            <a:off x="731520" y="1234440"/>
            <a:ext cx="10728655" cy="25400"/>
          </a:xfrm>
          <a:prstGeom prst="rect">
            <a:avLst/>
          </a:prstGeom>
          <a:solidFill>
            <a:srgbClr val="0284C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731520" y="1463040"/>
            <a:ext cx="10728655" cy="4754880"/>
          </a:xfrm>
          <a:prstGeom prst="roundRect">
            <a:avLst/>
          </a:prstGeom>
          <a:solidFill>
            <a:srgbClr val="FFFFFF"/>
          </a:solidFill>
          <a:ln w="12700">
            <a:solidFill>
              <a:srgbClr val="EBE2E8"/>
            </a:solidFill>
          </a:ln>
        </p:spPr>
        <p:style>
          <a:lnRef idx="1">
            <a:schemeClr val="accent1"/>
          </a:lnRef>
          <a:fillRef idx="3">
            <a:schemeClr val="accent1"/>
          </a:fillRef>
          <a:effectRef idx="2">
            <a:schemeClr val="accent1"/>
          </a:effectRef>
          <a:fontRef idx="minor">
            <a:schemeClr val="lt1"/>
          </a:fontRef>
        </p:style>
        <p:txBody>
          <a:bodyPr rtlCol="0" anchor="ctr" wrap="square" lIns="228600" rIns="228600" tIns="182880" bIns="182880"/>
          <a:lstStyle/>
          <a:p>
            <a:pPr algn="ctr">
              <a:spcAft>
                <a:spcPts val="800"/>
              </a:spcAft>
              <a:defRPr sz="1600" b="1">
                <a:solidFill>
                  <a:srgbClr val="0F172A"/>
                </a:solidFill>
                <a:latin typeface="Georgia"/>
              </a:defRPr>
            </a:pPr>
            <a:r>
              <a:t>Matriz GATE — ISS-11</a:t>
            </a:r>
          </a:p>
          <a:p>
            <a:pPr>
              <a:spcAft>
                <a:spcPts val="600"/>
              </a:spcAft>
              <a:defRPr sz="1200">
                <a:latin typeface="Verdana"/>
              </a:defRPr>
            </a:pPr>
            <a:r>
              <a:rPr b="1">
                <a:solidFill>
                  <a:srgbClr val="0F172A"/>
                </a:solidFill>
              </a:rPr>
              <a:t>• AC-11-01 | Totales matemáticos correctos: </a:t>
            </a:r>
            <a:r>
              <a:rPr>
                <a:solidFill>
                  <a:srgbClr val="1E293B"/>
                </a:solidFill>
              </a:rPr>
              <a:t>Verificación: POST con ítems y descuento | Evidencia: EVI-11-01 | Resultado: PASS</a:t>
            </a:r>
          </a:p>
          <a:p>
            <a:pPr>
              <a:spcAft>
                <a:spcPts val="600"/>
              </a:spcAft>
              <a:defRPr sz="1200">
                <a:latin typeface="Verdana"/>
              </a:defRPr>
            </a:pPr>
            <a:r>
              <a:rPr b="1">
                <a:solidFill>
                  <a:srgbClr val="0F172A"/>
                </a:solidFill>
              </a:rPr>
              <a:t>• AC-11-02 | Inmutabilidad de precio histórico: </a:t>
            </a:r>
            <a:r>
              <a:rPr>
                <a:solidFill>
                  <a:srgbClr val="1E293B"/>
                </a:solidFill>
              </a:rPr>
              <a:t>Verificación: Cambio posterior en Product.price | Evidencia: EVI-11-01 | Resultado: PASS</a:t>
            </a:r>
          </a:p>
          <a:p>
            <a:pPr>
              <a:spcAft>
                <a:spcPts val="600"/>
              </a:spcAft>
              <a:defRPr sz="1200">
                <a:latin typeface="Verdana"/>
              </a:defRPr>
            </a:pPr>
            <a:r>
              <a:rPr b="1">
                <a:solidFill>
                  <a:srgbClr val="0F172A"/>
                </a:solidFill>
              </a:rPr>
              <a:t>• AC-11-03 | Validación de stock suficiente: </a:t>
            </a:r>
            <a:r>
              <a:rPr>
                <a:solidFill>
                  <a:srgbClr val="1E293B"/>
                </a:solidFill>
              </a:rPr>
              <a:t>Verificación: POST con cantidad &gt; stock | Evidencia: EVI-11-01 | Resultado: PASS</a:t>
            </a:r>
          </a:p>
          <a:p>
            <a:pPr>
              <a:spcAft>
                <a:spcPts val="600"/>
              </a:spcAft>
              <a:defRPr sz="1200">
                <a:latin typeface="Verdana"/>
              </a:defRPr>
            </a:pPr>
            <a:r>
              <a:rPr b="1">
                <a:solidFill>
                  <a:srgbClr val="0F172A"/>
                </a:solidFill>
              </a:rPr>
              <a:t>• AC-11-04 | Rollback ante error en stock: </a:t>
            </a:r>
            <a:r>
              <a:rPr>
                <a:solidFill>
                  <a:srgbClr val="1E293B"/>
                </a:solidFill>
              </a:rPr>
              <a:t>Verificación: Mock de falla en Product.save | Evidencia: EVI-11-01 | Resultado: PASS</a:t>
            </a:r>
          </a:p>
          <a:p>
            <a:pPr>
              <a:spcAft>
                <a:spcPts val="600"/>
              </a:spcAft>
              <a:defRPr sz="1200">
                <a:latin typeface="Verdana"/>
              </a:defRPr>
            </a:pPr>
            <a:r>
              <a:rPr b="1">
                <a:solidFill>
                  <a:srgbClr val="0F172A"/>
                </a:solidFill>
              </a:rPr>
              <a:t>• AC-11-05 | Rechazo de cliente inactivo: </a:t>
            </a:r>
            <a:r>
              <a:rPr>
                <a:solidFill>
                  <a:srgbClr val="1E293B"/>
                </a:solidFill>
              </a:rPr>
              <a:t>Verificación: POST con client status=inactive | Evidencia: EVI-11-01 | Resultado: PASS</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365760"/>
            <a:ext cx="10728655" cy="822960"/>
          </a:xfrm>
          <a:prstGeom prst="rect">
            <a:avLst/>
          </a:prstGeom>
          <a:noFill/>
        </p:spPr>
        <p:txBody>
          <a:bodyPr wrap="square" lIns="0" tIns="0" rIns="0" bIns="0">
            <a:spAutoFit/>
          </a:bodyPr>
          <a:lstStyle/>
          <a:p>
            <a:pPr>
              <a:defRPr sz="1000" b="1">
                <a:solidFill>
                  <a:srgbClr val="0284C7"/>
                </a:solidFill>
                <a:latin typeface="Verdana"/>
              </a:defRPr>
            </a:pPr>
            <a:r>
              <a:t>ISS-11 — REGISTRO DE VENTA CON APIVIEW</a:t>
            </a:r>
          </a:p>
          <a:p>
            <a:pPr>
              <a:defRPr sz="2400" b="1">
                <a:solidFill>
                  <a:srgbClr val="0F172A"/>
                </a:solidFill>
                <a:latin typeface="Georgia"/>
              </a:defRPr>
            </a:pPr>
            <a:r>
              <a:t>Preguntas de Defensa Oral</a:t>
            </a:r>
          </a:p>
        </p:txBody>
      </p:sp>
      <p:sp>
        <p:nvSpPr>
          <p:cNvPr id="3" name="Rectangle 2"/>
          <p:cNvSpPr/>
          <p:nvPr/>
        </p:nvSpPr>
        <p:spPr>
          <a:xfrm>
            <a:off x="731520" y="1234440"/>
            <a:ext cx="10728655" cy="25400"/>
          </a:xfrm>
          <a:prstGeom prst="rect">
            <a:avLst/>
          </a:prstGeom>
          <a:solidFill>
            <a:srgbClr val="0284C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731520" y="1463040"/>
            <a:ext cx="10728655" cy="4754880"/>
          </a:xfrm>
          <a:prstGeom prst="roundRect">
            <a:avLst/>
          </a:prstGeom>
          <a:solidFill>
            <a:srgbClr val="FFFFFF"/>
          </a:solidFill>
          <a:ln w="12700">
            <a:solidFill>
              <a:srgbClr val="EBE2E8"/>
            </a:solidFill>
          </a:ln>
        </p:spPr>
        <p:style>
          <a:lnRef idx="1">
            <a:schemeClr val="accent1"/>
          </a:lnRef>
          <a:fillRef idx="3">
            <a:schemeClr val="accent1"/>
          </a:fillRef>
          <a:effectRef idx="2">
            <a:schemeClr val="accent1"/>
          </a:effectRef>
          <a:fontRef idx="minor">
            <a:schemeClr val="lt1"/>
          </a:fontRef>
        </p:style>
        <p:txBody>
          <a:bodyPr rtlCol="0" anchor="ctr" wrap="square" lIns="228600" rIns="228600" tIns="182880" bIns="182880"/>
          <a:lstStyle/>
          <a:p>
            <a:pPr algn="ctr">
              <a:spcAft>
                <a:spcPts val="800"/>
              </a:spcAft>
              <a:defRPr sz="1600" b="1">
                <a:solidFill>
                  <a:srgbClr val="0F172A"/>
                </a:solidFill>
                <a:latin typeface="Georgia"/>
              </a:defRPr>
            </a:pPr>
            <a:r>
              <a:t>Evaluación de Comprensión Técnica</a:t>
            </a:r>
          </a:p>
          <a:p>
            <a:pPr>
              <a:spcAft>
                <a:spcPts val="600"/>
              </a:spcAft>
              <a:defRPr sz="1200">
                <a:latin typeface="Verdana"/>
              </a:defRPr>
            </a:pPr>
            <a:r>
              <a:rPr b="1">
                <a:solidFill>
                  <a:srgbClr val="0F172A"/>
                </a:solidFill>
              </a:rPr>
              <a:t>• 1. ¿Por qué se utilizó APIView en lugar de ModelViewSet para el registro de ventas?: </a:t>
            </a:r>
            <a:r>
              <a:rPr>
                <a:solidFill>
                  <a:srgbClr val="1E293B"/>
                </a:solidFill>
              </a:rPr>
              <a:t>Porque el alta de una venta involucra múltiples recursos (Sale, ProductSale, Product) y reglas transaccionales no genéricas que un ModelViewSet estándar descompone de forma no atómica.</a:t>
            </a:r>
          </a:p>
          <a:p>
            <a:pPr>
              <a:spcAft>
                <a:spcPts val="600"/>
              </a:spcAft>
              <a:defRPr sz="1200">
                <a:latin typeface="Verdana"/>
              </a:defRPr>
            </a:pPr>
            <a:r>
              <a:rPr b="1">
                <a:solidFill>
                  <a:srgbClr val="0F172A"/>
                </a:solidFill>
              </a:rPr>
              <a:t>• 2. ¿Qué función cumple select_for_update() y por qué es obligatorio ordenar los productos por ID?: </a:t>
            </a:r>
            <a:r>
              <a:rPr>
                <a:solidFill>
                  <a:srgbClr val="1E293B"/>
                </a:solidFill>
              </a:rPr>
              <a:t>Efectúa un bloqueo de filas pesimista en la BD para evitar condiciones de carrera en el stock. Ordenar por ID evita deadlocks (interbloqueos) cuando dos hilos intentan bloquear los mismos productos.</a:t>
            </a:r>
          </a:p>
          <a:p>
            <a:pPr>
              <a:spcAft>
                <a:spcPts val="600"/>
              </a:spcAft>
              <a:defRPr sz="1200">
                <a:latin typeface="Verdana"/>
              </a:defRPr>
            </a:pPr>
            <a:r>
              <a:rPr b="1">
                <a:solidFill>
                  <a:srgbClr val="0F172A"/>
                </a:solidFill>
              </a:rPr>
              <a:t>• 3. ¿Por qué el manager crea primero la Venta en estado INACTIVE antes de calcular los totales?: </a:t>
            </a:r>
            <a:r>
              <a:rPr>
                <a:solidFill>
                  <a:srgbClr val="1E293B"/>
                </a:solidFill>
              </a:rPr>
              <a:t>Para obtener una clave primaria segura y vincular los detalles ProductSale. Si cualquier cálculo posterior o descuento de stock falla, transaction.atomic() deshace todo el bloque.</a:t>
            </a:r>
          </a:p>
          <a:p>
            <a:pPr>
              <a:spcAft>
                <a:spcPts val="600"/>
              </a:spcAft>
              <a:defRPr sz="1200">
                <a:latin typeface="Verdana"/>
              </a:defRPr>
            </a:pPr>
            <a:r>
              <a:rPr b="1">
                <a:solidFill>
                  <a:srgbClr val="0F172A"/>
                </a:solidFill>
              </a:rPr>
              <a:t>• 4. ¿Cómo se garantiza que un cambio posterior de precio en el catálogo no afecte ventas pasadas?: </a:t>
            </a:r>
            <a:r>
              <a:rPr>
                <a:solidFill>
                  <a:srgbClr val="1E293B"/>
                </a:solidFill>
              </a:rPr>
              <a:t>El precio se copia explícitamente desde Product.price hacia ProductSale.unit_price durante el registro, desvinculando la transacción del catálogo activo.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