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62895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400" b="1">
                <a:solidFill>
                  <a:srgbClr val="0284C7"/>
                </a:solidFill>
                <a:latin typeface="Verdana"/>
              </a:defRPr>
            </a:pPr>
            <a:r>
              <a:t>CURSO DE INGENIERÍA DE SOFTWARE / DJANGO REST FRAMEWORK</a:t>
            </a:r>
          </a:p>
          <a:p>
            <a:pPr>
              <a:spcAft>
                <a:spcPts val="1400"/>
              </a:spcAft>
              <a:defRPr sz="3600" b="1">
                <a:solidFill>
                  <a:srgbClr val="FFFFFF"/>
                </a:solidFill>
                <a:latin typeface="Georgia"/>
              </a:defRPr>
            </a:pPr>
            <a:r>
              <a:t>ISS-10 — Disponibles con ListAPIView</a:t>
            </a:r>
          </a:p>
          <a:p>
            <a:pPr>
              <a:defRPr sz="1800">
                <a:solidFill>
                  <a:srgbClr val="94A3B8"/>
                </a:solidFill>
                <a:latin typeface="Verdana"/>
              </a:defRPr>
            </a:pPr>
            <a:r>
              <a:t>Publicación de Lecturas Especializadas y Filtradas mediante GenericAPIView + ListModelMixin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284C7"/>
                </a:solidFill>
                <a:latin typeface="Verdana"/>
              </a:defRPr>
            </a:pPr>
            <a:r>
              <a:t>ISS-10 — DISPONIBLES CON LISTAPIVIEW</a:t>
            </a:r>
          </a:p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¿Qué construiremos en el ISS-10?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78308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Georgia"/>
              </a:defRPr>
            </a:pPr>
            <a:r>
              <a:t>Objetivo Técnico Central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94560"/>
            <a:ext cx="475488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0F172A"/>
                </a:solidFill>
                <a:latin typeface="Verdana"/>
              </a:defRPr>
            </a:pPr>
            <a:r>
              <a:t>• Colección Filtrada Especializada: </a:t>
            </a:r>
            <a:r>
              <a:rPr b="0">
                <a:solidFill>
                  <a:srgbClr val="1E293B"/>
                </a:solidFill>
              </a:rPr>
              <a:t>Publicar el endpoint GET /api/products/available/ para consultar únicamente productos que puedan ser vendidos.</a:t>
            </a:r>
          </a:p>
          <a:p>
            <a:pPr>
              <a:spcAft>
                <a:spcPts val="600"/>
              </a:spcAft>
              <a:defRPr sz="1300" b="1">
                <a:solidFill>
                  <a:srgbClr val="0F172A"/>
                </a:solidFill>
                <a:latin typeface="Verdana"/>
              </a:defRPr>
            </a:pPr>
            <a:r>
              <a:t>• Justificación de GenericAPIView: </a:t>
            </a:r>
            <a:r>
              <a:rPr b="0">
                <a:solidFill>
                  <a:srgbClr val="1E293B"/>
                </a:solidFill>
              </a:rPr>
              <a:t>Utilizar ListAPIView (GenericAPIView + ListModelMixin) en lugar de ModelViewSet para evitar la exposición indeseada de verbos de mutación (POST, PUT, DELETE).</a:t>
            </a:r>
          </a:p>
          <a:p>
            <a:pPr>
              <a:spcAft>
                <a:spcPts val="600"/>
              </a:spcAft>
              <a:defRPr sz="1300" b="1">
                <a:solidFill>
                  <a:srgbClr val="0F172A"/>
                </a:solidFill>
                <a:latin typeface="Verdana"/>
              </a:defRPr>
            </a:pPr>
            <a:r>
              <a:t>• Triple Filtro de Negocio: </a:t>
            </a:r>
            <a:r>
              <a:rPr b="0">
                <a:solidFill>
                  <a:srgbClr val="1E293B"/>
                </a:solidFill>
              </a:rPr>
              <a:t>Garantizar que solo retornen productos con status='active', stock &gt; 0, y cuyo tipo de producto asociado esté también activo (product_type__status='active').</a:t>
            </a:r>
          </a:p>
          <a:p>
            <a:pPr>
              <a:spcAft>
                <a:spcPts val="600"/>
              </a:spcAft>
              <a:defRPr sz="1300" b="1">
                <a:solidFill>
                  <a:srgbClr val="0F172A"/>
                </a:solidFill>
                <a:latin typeface="Verdana"/>
              </a:defRPr>
            </a:pPr>
            <a:r>
              <a:t>• Optimización SQL con select_related: </a:t>
            </a:r>
            <a:r>
              <a:rPr b="0">
                <a:solidFill>
                  <a:srgbClr val="1E293B"/>
                </a:solidFill>
              </a:rPr>
              <a:t>Prevenir consultas N+1 al traer los datos del ProductType en un solo JOIN SQL.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0" y="17830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Georgia"/>
              </a:defRPr>
            </a:pPr>
            <a:r>
              <a:t>Diferenciación de Vistas DRF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2194560"/>
            <a:ext cx="484632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400" b="1">
                <a:solidFill>
                  <a:srgbClr val="0284C7"/>
                </a:solidFill>
                <a:latin typeface="Verdana"/>
              </a:defRPr>
            </a:pPr>
            <a:r>
              <a:t>1. ModelViewSet (ISS-09)</a:t>
            </a:r>
            <a:br/>
          </a:p>
          <a:p>
            <a:pPr>
              <a:spcAft>
                <a:spcPts val="1200"/>
              </a:spcAft>
              <a:defRPr sz="1200">
                <a:solidFill>
                  <a:srgbClr val="1E293B"/>
                </a:solidFill>
                <a:latin typeface="Verdana"/>
              </a:defRPr>
            </a:pPr>
            <a:r>
              <a:t>Expone CRUD completo (6 acciones). Excelente para administración de entidades homogéneas.</a:t>
            </a:r>
          </a:p>
          <a:p>
            <a:pPr>
              <a:spcAft>
                <a:spcPts val="200"/>
              </a:spcAft>
              <a:defRPr sz="1400" b="1">
                <a:solidFill>
                  <a:srgbClr val="0284C7"/>
                </a:solidFill>
                <a:latin typeface="Verdana"/>
              </a:defRPr>
            </a:pPr>
            <a:r>
              <a:t>1. ListAPIView (ISS-10)</a:t>
            </a:r>
            <a:br/>
          </a:p>
          <a:p>
            <a:pPr>
              <a:spcAft>
                <a:spcPts val="1200"/>
              </a:spcAft>
              <a:defRPr sz="1200">
                <a:solidFill>
                  <a:srgbClr val="1E293B"/>
                </a:solidFill>
                <a:latin typeface="Verdana"/>
              </a:defRPr>
            </a:pPr>
            <a:r>
              <a:t>Expone únicamente la lectura GET de una lista. Sin mutaciones, altamente optimizada.</a:t>
            </a:r>
          </a:p>
          <a:p>
            <a:pPr>
              <a:spcAft>
                <a:spcPts val="200"/>
              </a:spcAft>
              <a:defRPr sz="1400" b="1">
                <a:solidFill>
                  <a:srgbClr val="0284C7"/>
                </a:solidFill>
                <a:latin typeface="Verdana"/>
              </a:defRPr>
            </a:pPr>
            <a:r>
              <a:t>1. APIView (ISS-11)</a:t>
            </a:r>
            <a:br/>
          </a:p>
          <a:p>
            <a:pPr>
              <a:spcAft>
                <a:spcPts val="1200"/>
              </a:spcAft>
              <a:defRPr sz="1200">
                <a:solidFill>
                  <a:srgbClr val="1E293B"/>
                </a:solidFill>
                <a:latin typeface="Verdana"/>
              </a:defRPr>
            </a:pPr>
            <a:r>
              <a:t>Control total manual para operaciones transaccionales complejas (e.g. registro de ventas).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284C7"/>
                </a:solidFill>
                <a:latin typeface="Verdana"/>
              </a:defRPr>
            </a:pPr>
            <a:r>
              <a:t>ISS-10 — DISPONIBLES CON LISTAPIVIEW</a:t>
            </a:r>
          </a:p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Punto de Partida y Enrutamiento en URLs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1069848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78308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Georgia"/>
              </a:defRPr>
            </a:pPr>
            <a:r>
              <a:t>Punto de Partida (ISS-09 Superado)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03120"/>
            <a:ext cx="103327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1E293B"/>
                </a:solidFill>
                <a:latin typeface="Verdana"/>
              </a:defRPr>
            </a:pPr>
            <a:r>
              <a:t>• Modelos de Catálogo Listos: ProductType y Product funcionando con relaciones FK y constraints.</a:t>
            </a:r>
            <a:br/>
            <a:r>
              <a:t>• ViewSets Registrados: ProductTypeViewSet y ProductViewSet publicando /api/product-types/ y /api/products/ via SimpleRouter.</a:t>
            </a:r>
            <a:br/>
            <a:r>
              <a:t>• Requisito del ISS-10: Incorporar el endpoint /api/products/available/ sin alterar ni contaminar el ModelViewSet del catálogo.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3931920"/>
            <a:ext cx="10698480" cy="2468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406908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Georgia"/>
              </a:defRPr>
            </a:pPr>
            <a:r>
              <a:t>Parche en apps/product/urls.py (Precedencia de Rutas)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389120"/>
            <a:ext cx="10332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0F172A"/>
                </a:solidFill>
                <a:latin typeface="Courier New"/>
              </a:defRPr>
            </a:pPr>
            <a:r>
              <a:t>urlpatterns = [</a:t>
            </a:r>
            <a:br/>
            <a:r>
              <a:t>    path(</a:t>
            </a:r>
            <a:br/>
            <a:r>
              <a:t>        "products/available/",</a:t>
            </a:r>
            <a:br/>
            <a:r>
              <a:t>        AvailableProductListAPIView.as_view(),</a:t>
            </a:r>
            <a:br/>
            <a:r>
              <a:t>        name="product-available",</a:t>
            </a:r>
            <a:br/>
            <a:r>
              <a:t>    ),</a:t>
            </a:r>
            <a:br/>
            <a:r>
              <a:t>]</a:t>
            </a:r>
            <a:br/>
            <a:r>
              <a:t>urlpatterns += router.urls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284C7"/>
                </a:solidFill>
                <a:latin typeface="Verdana"/>
              </a:defRPr>
            </a:pPr>
            <a:r>
              <a:t>ISS-10 — DISPONIBLES CON LISTAPIVIEW</a:t>
            </a:r>
          </a:p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Construcción Progresiva: AvailableProductListAPIView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1069848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78308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Georgia"/>
              </a:defRPr>
            </a:pPr>
            <a:r>
              <a:t>Implementación en apps/product/views.py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94560"/>
            <a:ext cx="1033272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400" b="1">
                <a:solidFill>
                  <a:srgbClr val="0F172A"/>
                </a:solidFill>
                <a:latin typeface="Courier New"/>
              </a:defRPr>
            </a:pPr>
            <a:r>
              <a:t>from rest_framework.generics import ListAPIView</a:t>
            </a:r>
            <a:br/>
            <a:r>
              <a:t>from rest_framework.permissions import AllowAny</a:t>
            </a:r>
            <a:br/>
            <a:br/>
            <a:r>
              <a:t>class AvailableProductListAPIView(ListAPIView):</a:t>
            </a:r>
            <a:br/>
            <a:r>
              <a:t>    permission_classes = [AllowAny]</a:t>
            </a:r>
            <a:br/>
            <a:r>
              <a:t>    serializer_class = ProductSerializer</a:t>
            </a:r>
            <a:br/>
            <a:br/>
            <a:r>
              <a:t>    def get_queryset(self):</a:t>
            </a:r>
            <a:br/>
            <a:r>
              <a:t>        return Product.objects.select_related("product_type").filter(</a:t>
            </a:r>
            <a:br/>
            <a:r>
              <a:t>            status=RecordStatus.ACTIVE,</a:t>
            </a:r>
            <a:br/>
            <a:r>
              <a:t>            stock__gt=0,</a:t>
            </a:r>
            <a:br/>
            <a:r>
              <a:t>            product_type__status=RecordStatus.ACTIVE,</a:t>
            </a:r>
            <a:br/>
            <a:r>
              <a:t>        )</a:t>
            </a:r>
          </a:p>
          <a:p>
            <a:pPr>
              <a:spcAft>
                <a:spcPts val="400"/>
              </a:spcAft>
              <a:defRPr sz="1500" b="1">
                <a:solidFill>
                  <a:srgbClr val="0284C7"/>
                </a:solidFill>
                <a:latin typeface="Georgia"/>
              </a:defRPr>
            </a:pPr>
            <a:r>
              <a:t>Explicación por Bloques Semánticos:</a:t>
            </a:r>
          </a:p>
          <a:p>
            <a:pPr>
              <a:defRPr sz="1200">
                <a:solidFill>
                  <a:srgbClr val="1E293B"/>
                </a:solidFill>
                <a:latin typeface="Verdana"/>
              </a:defRPr>
            </a:pPr>
            <a:r>
              <a:t>• permission_classes = [AllowAny]: Permiso abierto durante la Fase I (OPEN). Se asegura con JWT/RBAC en ISS-22.</a:t>
            </a:r>
          </a:p>
          <a:p>
            <a:pPr>
              <a:defRPr sz="1200">
                <a:solidFill>
                  <a:srgbClr val="1E293B"/>
                </a:solidFill>
                <a:latin typeface="Verdana"/>
              </a:defRPr>
            </a:pPr>
            <a:r>
              <a:t>• serializer_class = ProductSerializer: Reutiliza el serializer con soporte camelCase (productTypeId, productTypeName).</a:t>
            </a:r>
          </a:p>
          <a:p>
            <a:pPr>
              <a:defRPr sz="1200">
                <a:solidFill>
                  <a:srgbClr val="1E293B"/>
                </a:solidFill>
                <a:latin typeface="Verdana"/>
              </a:defRPr>
            </a:pPr>
            <a:r>
              <a:t>• get_queryset() con select_related: Efectúa un JOIN SQL con ProductType y aplica los 3 filtros de disponibilidad obligatorios.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284C7"/>
                </a:solidFill>
                <a:latin typeface="Verdana"/>
              </a:defRPr>
            </a:pPr>
            <a:r>
              <a:t>ISS-10 — DISPONIBLES CON LISTAPIVIEW</a:t>
            </a:r>
          </a:p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Flujo de Ejecución HTTP y Filtro de Disponibilidad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1069848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73736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0284C7"/>
                </a:solidFill>
                <a:latin typeface="Verdana"/>
              </a:defRPr>
            </a:pPr>
            <a:r>
              <a:t>1. HTTP Request: </a:t>
            </a:r>
            <a:r>
              <a:rPr b="0">
                <a:solidFill>
                  <a:srgbClr val="1E293B"/>
                </a:solidFill>
              </a:rPr>
              <a:t>GET /api/products/available/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560320"/>
            <a:ext cx="1069848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65176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0284C7"/>
                </a:solidFill>
                <a:latin typeface="Verdana"/>
              </a:defRPr>
            </a:pPr>
            <a:r>
              <a:t>2. URL Dispatcher: </a:t>
            </a:r>
            <a:r>
              <a:rPr b="0">
                <a:solidFill>
                  <a:srgbClr val="1E293B"/>
                </a:solidFill>
              </a:rPr>
              <a:t>Coincidencia con 'products/available/' (precedencia sobre router)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474720"/>
            <a:ext cx="1069848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356616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0284C7"/>
                </a:solidFill>
                <a:latin typeface="Verdana"/>
              </a:defRPr>
            </a:pPr>
            <a:r>
              <a:t>3. ListAPIView: </a:t>
            </a:r>
            <a:r>
              <a:rPr b="0">
                <a:solidFill>
                  <a:srgbClr val="1E293B"/>
                </a:solidFill>
              </a:rPr>
              <a:t>Ejecuta get_queryset() e invoca ProductSerializer(many=True)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4389120"/>
            <a:ext cx="1069848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448056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0284C7"/>
                </a:solidFill>
                <a:latin typeface="Verdana"/>
              </a:defRPr>
            </a:pPr>
            <a:r>
              <a:t>4. Consulta ORM: </a:t>
            </a:r>
            <a:r>
              <a:rPr b="0">
                <a:solidFill>
                  <a:srgbClr val="1E293B"/>
                </a:solidFill>
              </a:rPr>
              <a:t>SELECT ... FROM products JOIN product_types WHERE status='active' AND stock &gt; 0 AND type_status='active'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5303520"/>
            <a:ext cx="1069848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539496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0284C7"/>
                </a:solidFill>
                <a:latin typeface="Verdana"/>
              </a:defRPr>
            </a:pPr>
            <a:r>
              <a:t>5. HTTP Response: </a:t>
            </a:r>
            <a:r>
              <a:rPr b="0">
                <a:solidFill>
                  <a:srgbClr val="1E293B"/>
                </a:solidFill>
              </a:rPr>
              <a:t>200 OK con arreglo JSON camelCase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284C7"/>
                </a:solidFill>
                <a:latin typeface="Verdana"/>
              </a:defRPr>
            </a:pPr>
            <a:r>
              <a:t>ISS-10 — DISPONIBLES CON LISTAPIVIEW</a:t>
            </a:r>
          </a:p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Verificación HTTP con APITestCase (apps/product/tests.py)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1069848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78308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Georgia"/>
              </a:defRPr>
            </a:pPr>
            <a:r>
              <a:t>Test de Integración: test_product_crud_and_available_filter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03120"/>
            <a:ext cx="10332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0F172A"/>
                </a:solidFill>
                <a:latin typeface="Courier New"/>
              </a:defRPr>
            </a:pPr>
            <a:r>
              <a:t>def test_product_crud_and_available_filter(self):</a:t>
            </a:r>
            <a:br/>
            <a:r>
              <a:t>    # 1. Crear producto activo con stock = 4</a:t>
            </a:r>
            <a:br/>
            <a:r>
              <a:t>    created = self.client.post("/api/products/", {</a:t>
            </a:r>
            <a:br/>
            <a:r>
              <a:t>        "productTypeId": self.product_type.id,</a:t>
            </a:r>
            <a:br/>
            <a:r>
              <a:t>        "name": "Agua", "price": "2.50", "stock": 4, "status": "active"</a:t>
            </a:r>
            <a:br/>
            <a:r>
              <a:t>    }, format="json")</a:t>
            </a:r>
            <a:br/>
            <a:r>
              <a:t>    self.assertEqual(created.status_code, 201)</a:t>
            </a:r>
            <a:br/>
            <a:br/>
            <a:r>
              <a:t>    # 2. Verificar presencia en disponibles (len == 1)</a:t>
            </a:r>
            <a:br/>
            <a:r>
              <a:t>    available = self.client.get("/api/products/available/")</a:t>
            </a:r>
            <a:br/>
            <a:r>
              <a:t>    self.assertEqual(available.status_code, 200)</a:t>
            </a:r>
            <a:br/>
            <a:r>
              <a:t>    self.assertEqual(len(available.data), 1)</a:t>
            </a:r>
            <a:br/>
            <a:br/>
            <a:r>
              <a:t>    # 3. Cambiar stock a 0 via ORM y verificar desaparición de la lista (len == 0)</a:t>
            </a:r>
            <a:br/>
            <a:r>
              <a:t>    Product.objects.filter(pk=created.data["id"]).update(stock=0)</a:t>
            </a:r>
            <a:br/>
            <a:r>
              <a:t>    empty = self.client.get("/api/products/available/")</a:t>
            </a:r>
            <a:br/>
            <a:r>
              <a:t>    self.assertEqual(empty.data, [])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284C7"/>
                </a:solidFill>
                <a:latin typeface="Verdana"/>
              </a:defRPr>
            </a:pPr>
            <a:r>
              <a:t>ISS-10 — DISPONIBLES CON LISTAPIVIEW</a:t>
            </a:r>
          </a:p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Criterios de Aceptación, Evidencias y GATE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1069848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78308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Georgia"/>
              </a:defRPr>
            </a:pPr>
            <a:r>
              <a:t>Criterios de Aceptación (AC) y Evidencias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03120"/>
            <a:ext cx="103327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1E293B"/>
                </a:solidFill>
                <a:latin typeface="Verdana"/>
              </a:defRPr>
            </a:pPr>
            <a:r>
              <a:t>• AC-10-01: Un producto activo con stock &gt; 0 y tipo activo aparece en GET /api/products/available/.</a:t>
            </a:r>
            <a:br/>
            <a:r>
              <a:t>• AC-10-02: Al quedar el stock en 0 (o inactivarse el tipo), desaparece de la lista pero sigue existiendo en la BD.</a:t>
            </a:r>
            <a:br/>
            <a:r>
              <a:t>• EVI-10-01: Prueba de integración pasa de [item] a [] tras agotar stock sin borrar la fila física.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3840480"/>
            <a:ext cx="1069848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397764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Georgia"/>
              </a:defRPr>
            </a:pPr>
            <a:r>
              <a:t>Compuerta de Decisión (GATE)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297680"/>
            <a:ext cx="1033272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0284C7"/>
                </a:solidFill>
                <a:latin typeface="Courier New"/>
              </a:defRPr>
            </a:pPr>
            <a:r>
              <a:t>Criterio     | Verificación                   | Evidencia Documentada               | Resultado</a:t>
            </a:r>
          </a:p>
          <a:p>
            <a:pPr>
              <a:defRPr sz="1200" b="1">
                <a:solidFill>
                  <a:srgbClr val="16A34A"/>
                </a:solidFill>
                <a:latin typeface="Courier New"/>
              </a:defRPr>
            </a:pPr>
            <a:r>
              <a:t>AC-10-01     | GET /api/products/available/   | EVI-10-01 (ProductApiTests PASS)    | PASS</a:t>
            </a:r>
          </a:p>
          <a:p>
            <a:pPr>
              <a:defRPr sz="1200" b="1">
                <a:solidFill>
                  <a:srgbClr val="16A34A"/>
                </a:solidFill>
                <a:latin typeface="Courier New"/>
              </a:defRPr>
            </a:pPr>
            <a:r>
              <a:t>AC-10-02     | Stock = 0 oculta sin eliminar  | EVI-10-01 (ProductApiTests PASS)    | PASS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284C7"/>
                </a:solidFill>
                <a:latin typeface="Verdana"/>
              </a:defRPr>
            </a:pPr>
            <a:r>
              <a:t>ISS-10 — DISPONIBLES CON LISTAPIVIEW</a:t>
            </a:r>
          </a:p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Preguntas de Defensa Oral para el ISS-10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1069848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78308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Georgia"/>
              </a:defRPr>
            </a:pPr>
            <a:r>
              <a:t>Cuestionario de Defensa Técnica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03120"/>
            <a:ext cx="10332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0284C7"/>
                </a:solidFill>
                <a:latin typeface="Verdana"/>
              </a:defRPr>
            </a:pPr>
            <a:r>
              <a:t>1. ¿Por qué utilizar ListAPIView en lugar de agregar una acción al ModelViewSet?</a:t>
            </a:r>
            <a:br/>
          </a:p>
          <a:p>
            <a:pPr>
              <a:defRPr sz="1200">
                <a:solidFill>
                  <a:srgbClr val="1E293B"/>
                </a:solidFill>
                <a:latin typeface="Verdana"/>
              </a:defRPr>
            </a:pPr>
            <a:r>
              <a:t>R: ModelViewSet expone operaciones de mutación CRUD. ListAPIView de DRF restringe por diseño la vista a lectura de solo lista de manera idiomática y limpia.</a:t>
            </a:r>
            <a:br/>
          </a:p>
          <a:p>
            <a:pPr>
              <a:defRPr sz="1300" b="1">
                <a:solidFill>
                  <a:srgbClr val="0284C7"/>
                </a:solidFill>
                <a:latin typeface="Verdana"/>
              </a:defRPr>
            </a:pPr>
            <a:r>
              <a:t>2. ¿Por qué es crítico incluir product_type__status=RecordStatus.ACTIVE en el filtro?</a:t>
            </a:r>
            <a:br/>
          </a:p>
          <a:p>
            <a:pPr>
              <a:defRPr sz="1200">
                <a:solidFill>
                  <a:srgbClr val="1E293B"/>
                </a:solidFill>
                <a:latin typeface="Verdana"/>
              </a:defRPr>
            </a:pPr>
            <a:r>
              <a:t>R: Si un tipo de producto es inhabilitado comercialmente, ninguno de sus productos asociados debe ofrecerse para venta, aunque su stock sea mayor a cero.</a:t>
            </a:r>
            <a:br/>
          </a:p>
          <a:p>
            <a:pPr>
              <a:defRPr sz="1300" b="1">
                <a:solidFill>
                  <a:srgbClr val="0284C7"/>
                </a:solidFill>
                <a:latin typeface="Verdana"/>
              </a:defRPr>
            </a:pPr>
            <a:r>
              <a:t>3. ¿Cuál es el impacto del uso de select_related('product_type') en esta vista?</a:t>
            </a:r>
            <a:br/>
          </a:p>
          <a:p>
            <a:pPr>
              <a:defRPr sz="1200">
                <a:solidFill>
                  <a:srgbClr val="1E293B"/>
                </a:solidFill>
                <a:latin typeface="Verdana"/>
              </a:defRPr>
            </a:pPr>
            <a:r>
              <a:t>R: Realiza un INNER JOIN en la consulta SQL principal, reduciendo de N+1 consultas a exactamente 1 consulta a la base de datos al serializar productTypeName.</a:t>
            </a:r>
            <a:br/>
          </a:p>
          <a:p>
            <a:pPr>
              <a:defRPr sz="1300" b="1">
                <a:solidFill>
                  <a:srgbClr val="0284C7"/>
                </a:solidFill>
                <a:latin typeface="Verdana"/>
              </a:defRPr>
            </a:pPr>
            <a:r>
              <a:t>4. ¿Por qué la ruta literal 'products/available/' debe definirse antes de router.urls?</a:t>
            </a:r>
            <a:br/>
          </a:p>
          <a:p>
            <a:pPr>
              <a:defRPr sz="1200">
                <a:solidFill>
                  <a:srgbClr val="1E293B"/>
                </a:solidFill>
                <a:latin typeface="Verdana"/>
              </a:defRPr>
            </a:pPr>
            <a:r>
              <a:t>R: Garantiza la precedencia explícita en el enrutador de Django y previene colisiones o ambigüedades con convertidores de parámetros en los endpoints del router.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