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14400" tIns="1828800"/>
          <a:lstStyle/>
          <a:p>
            <a:pPr algn="ctr">
              <a:defRPr sz="3600" b="1">
                <a:solidFill>
                  <a:srgbClr val="F8FAFC"/>
                </a:solidFill>
                <a:latin typeface="Georgia"/>
              </a:defRPr>
            </a:pPr>
            <a:r>
              <a:t>ISS-09 — Catálogo con ModelViewSet</a:t>
            </a:r>
          </a:p>
          <a:p>
            <a:pPr>
              <a:spcBef>
                <a:spcPts val="1500"/>
              </a:spcBef>
              <a:defRPr sz="1800">
                <a:solidFill>
                  <a:srgbClr val="0284C7"/>
                </a:solidFill>
                <a:latin typeface="Verdana"/>
              </a:defRPr>
            </a:pPr>
            <a:r>
              <a:t>Publicación de los recursos ProductType y Product utilizando Herencia de ModelViewSet en DRF</a:t>
            </a:r>
          </a:p>
          <a:p>
            <a:pPr>
              <a:spcBef>
                <a:spcPts val="4000"/>
              </a:spcBef>
              <a:defRPr sz="1400">
                <a:solidFill>
                  <a:srgbClr val="64748B"/>
                </a:solidFill>
                <a:latin typeface="Verdana"/>
              </a:defRPr>
            </a:pPr>
            <a:r>
              <a:t>StoreLab REST API — Material Pedagógico de Ingeniería de Sistemas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37160"/>
          <a:lstStyle/>
          <a:p>
            <a:pPr algn="ctr"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ISS-09 — CATÁLOGO CON MODELVIEWSET</a:t>
            </a:r>
          </a:p>
          <a:p>
            <a:pPr>
              <a:defRPr sz="2200" b="1">
                <a:solidFill>
                  <a:srgbClr val="F8FAFC"/>
                </a:solidFill>
                <a:latin typeface="Georgia"/>
              </a:defRPr>
            </a:pPr>
            <a:r>
              <a:t>¿Qué construiremos en el ISS-09?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4572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🎯 Objetivo General del ISS-09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Publicación de Recursos Homogéneos: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Exponer los endpoints CRUD para los modelos `ProductType` y `Product` siguiendo las mismas reglas fijadas en clientes (ISS-08).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Abstracción de ViewSets (CatalogViewSet):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Evitar la duplicación de código extrayendo el comportamiento común (`AllowAny`, baja lógica `perform_destroy` y filtrado `?status=`) a un ViewSet padre.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Optimización de Consultas ORM: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Implementar `select_related('product_type')` en el ViewSet de productos para evitar el problema N+1 de SQL.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Aislamiento de Rutas con SimpleRouter: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Publicar `/api/product-types/` y `/api/products/` de forma independiente.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371600"/>
            <a:ext cx="512064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📐 Reglas de Negocio y Borde HTTP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Modo de Acceso OPEN (Fase I):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Las peticiones POST, GET, PATCH y DELETE no exigen token JWT ni permisos en esta fase (`permission_classes = [AllowAny]`).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Estructura camelCase: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El cliente HTTP envía `productTypeId` y recibe respuestas JSON formateadas en `camelCase` por `djangorestframework-camel-case`.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Baja Lógica Garantizada: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El método `DELETE` ejecuta una baja lógica cambiando `status = RecordStatus.INACTIVE` mediante `perform_destroy`.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Protección de Integridad Catálogo: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Si un `ProductType` tiene productos asociados, el borrado físico directa en BD lanza `RestrictedError` (`on_delete=RESTRICT`).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37160"/>
          <a:lstStyle/>
          <a:p>
            <a:pPr algn="ctr"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ISS-09 — CATÁLOGO CON MODELVIEWSET</a:t>
            </a:r>
          </a:p>
          <a:p>
            <a:pPr>
              <a:defRPr sz="2200" b="1">
                <a:solidFill>
                  <a:srgbClr val="F8FAFC"/>
                </a:solidFill>
                <a:latin typeface="Georgia"/>
              </a:defRPr>
            </a:pPr>
            <a:r>
              <a:t>Punto de Partida del Proyecto (Post ISS-08)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4572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14400" y="1463040"/>
            <a:ext cx="10362895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/>
          <a:lstStyle/>
          <a:p>
            <a:pPr algn="ctr">
              <a:defRPr sz="2000" b="1">
                <a:solidFill>
                  <a:srgbClr val="0284C7"/>
                </a:solidFill>
                <a:latin typeface="Georgia"/>
              </a:defRPr>
            </a:pPr>
            <a:r>
              <a:t>🏛️ Estado del Sistema al iniciar el ISS-09</a:t>
            </a:r>
          </a:p>
          <a:p>
            <a:pPr>
              <a:spcBef>
                <a:spcPts val="1000"/>
              </a:spcBef>
              <a:defRPr sz="1300" b="1">
                <a:solidFill>
                  <a:srgbClr val="0F172A"/>
                </a:solidFill>
                <a:latin typeface="Verdana"/>
              </a:defRPr>
            </a:pPr>
            <a:r>
              <a:t>✔ Modelos de Catálogo Existentes (ISS-05):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 Clases `ProductType` y `Product` definidas en `apps/product/models.py` con sus campos, validadores (`MinLengthValidator`, `MinValueValidator`) y restricciones de integridad (`on_delete=RESTRICT`).</a:t>
            </a:r>
          </a:p>
          <a:p>
            <a:pPr>
              <a:spcBef>
                <a:spcPts val="1000"/>
              </a:spcBef>
              <a:defRPr sz="1300" b="1">
                <a:solidFill>
                  <a:srgbClr val="0F172A"/>
                </a:solidFill>
                <a:latin typeface="Verdana"/>
              </a:defRPr>
            </a:pPr>
            <a:r>
              <a:t>✔ Serializers de Catálogo Listos (ISS-07):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 `ProductTypeSerializer` y `ProductSerializer` creados en `apps/product/serializers.py` con mapeo de `product_type_id` y `product_type_name`.</a:t>
            </a:r>
          </a:p>
          <a:p>
            <a:pPr>
              <a:spcBef>
                <a:spcPts val="1000"/>
              </a:spcBef>
              <a:defRPr sz="1300" b="1">
                <a:solidFill>
                  <a:srgbClr val="0F172A"/>
                </a:solidFill>
                <a:latin typeface="Verdana"/>
              </a:defRPr>
            </a:pPr>
            <a:r>
              <a:t>✔ Patrón de CRUD Probado en Clientes (ISS-08):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 `ClientViewSet` con `ModelViewSet`, `SimpleRouter` y `perform_destroy` implementado y verificado en tests.</a:t>
            </a:r>
          </a:p>
          <a:p>
            <a:pPr>
              <a:spcBef>
                <a:spcPts val="1000"/>
              </a:spcBef>
              <a:defRPr sz="1300" b="1">
                <a:solidFill>
                  <a:srgbClr val="0F172A"/>
                </a:solidFill>
                <a:latin typeface="Verdana"/>
              </a:defRPr>
            </a:pPr>
            <a:r>
              <a:t>✔ Middlewares y Renderers Configurados (ISS-07):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 `CorsMiddleware` y `CamelCaseJSONRenderer` operando a nivel global de `settings.py`.</a:t>
            </a:r>
          </a:p>
          <a:p>
            <a:pPr>
              <a:spcBef>
                <a:spcPts val="1000"/>
              </a:spcBef>
              <a:defRPr sz="1300" b="1">
                <a:solidFill>
                  <a:srgbClr val="0F172A"/>
                </a:solidFill>
                <a:latin typeface="Verdana"/>
              </a:defRPr>
            </a:pPr>
            <a:r>
              <a:t>✔ Aclaración Crucial sobre el ISS-10: 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 El endpoint `/api/products/available/` (ListAPIView para catálogo activo/disponible) AÚN NO EXISTE. Se construirá e integrará en el ISS-10.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37160"/>
          <a:lstStyle/>
          <a:p>
            <a:pPr algn="ctr"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ISS-09 — CATÁLOGO CON MODELVIEWSET</a:t>
            </a:r>
          </a:p>
          <a:p>
            <a:pPr>
              <a:defRPr sz="2200" b="1">
                <a:solidFill>
                  <a:srgbClr val="F8FAFC"/>
                </a:solidFill>
                <a:latin typeface="Georgia"/>
              </a:defRPr>
            </a:pPr>
            <a:r>
              <a:t>Construcción de Vistas: apps/product/views.py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4572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484632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000">
                <a:solidFill>
                  <a:srgbClr val="F8FAFC"/>
                </a:solidFill>
                <a:latin typeface="Courier New"/>
              </a:defRPr>
            </a:pPr>
            <a:r>
              <a:t>from rest_framework import viewsets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from rest_framework.permissions import AllowAny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from apps.common.status import RecordStatus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from apps.product.models import Product, ProductType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from apps.product.serializers import ProductSerializer, ProductTypeSerializer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0284C7"/>
                </a:solidFill>
                <a:latin typeface="Courier New"/>
              </a:defRPr>
            </a:pPr>
            <a:r>
              <a:t># --- CLASE BASE ABSTRACTA DE CATÁLOGO ---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class CatalogViewSet(viewsets.ModelViewSet):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0284C7"/>
                </a:solidFill>
                <a:latin typeface="Courier New"/>
              </a:defRPr>
            </a:pPr>
            <a:r>
              <a:t>    permission_classes = [AllowAny]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0284C7"/>
                </a:solidFill>
                <a:latin typeface="Courier New"/>
              </a:defRPr>
            </a:pPr>
            <a:r>
              <a:t>    lookup_value_converter = "int"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   def get_queryset(self):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       queryset = super().get_queryset()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       status_value = self.request.query_params.get("status")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       if status_value: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           queryset = queryset.filter(status=status_value)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       return queryset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   def perform_destroy(self, instance):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166534"/>
                </a:solidFill>
                <a:latin typeface="Courier New"/>
              </a:defRPr>
            </a:pPr>
            <a:r>
              <a:t>        instance.status = RecordStatus.INACTIVE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166534"/>
                </a:solidFill>
                <a:latin typeface="Courier New"/>
              </a:defRPr>
            </a:pPr>
            <a:r>
              <a:t>        instance.save(update_fields=["status", "updated_at"])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0284C7"/>
                </a:solidFill>
                <a:latin typeface="Courier New"/>
              </a:defRPr>
            </a:pPr>
            <a:r>
              <a:t># --- VIEWSETS CONCRETOS ---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class ProductTypeViewSet(CatalogViewSet):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   queryset = ProductType.objects.all()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   serializer_class = ProductTypeSerializer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class ProductViewSet(CatalogViewSet):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C2410C"/>
                </a:solidFill>
                <a:latin typeface="Courier New"/>
              </a:defRPr>
            </a:pPr>
            <a:r>
              <a:t>    queryset = Product.objects.select_related("product_type")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1000">
                <a:solidFill>
                  <a:srgbClr val="F8FAFC"/>
                </a:solidFill>
                <a:latin typeface="Courier New"/>
              </a:defRPr>
            </a:pPr>
            <a:r>
              <a:t>    serializer_class = ProductSerializer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37160"/>
          <a:lstStyle/>
          <a:p>
            <a:pPr algn="ctr"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ISS-09 — CATÁLOGO CON MODELVIEWSET</a:t>
            </a:r>
          </a:p>
          <a:p>
            <a:pPr>
              <a:defRPr sz="2200" b="1">
                <a:solidFill>
                  <a:srgbClr val="F8FAFC"/>
                </a:solidFill>
                <a:latin typeface="Georgia"/>
              </a:defRPr>
            </a:pPr>
            <a:r>
              <a:t>Análisis Semántico de la Implementación en Views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4572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82880"/>
          <a:lstStyle/>
          <a:p>
            <a:pPr algn="ctr">
              <a:defRPr sz="1400" b="1">
                <a:solidFill>
                  <a:srgbClr val="0284C7"/>
                </a:solidFill>
                <a:latin typeface="Georgia"/>
              </a:defRPr>
            </a:pPr>
            <a:r>
              <a:t>Bloque 1: Clase Base CatalogViewSet</a:t>
            </a:r>
          </a:p>
          <a:p>
            <a:pPr>
              <a:spcBef>
                <a:spcPts val="600"/>
              </a:spcBef>
              <a:defRPr sz="1100">
                <a:solidFill>
                  <a:srgbClr val="0F172A"/>
                </a:solidFill>
                <a:latin typeface="Verdana"/>
              </a:defRPr>
            </a:pPr>
            <a:r>
              <a:t>Hereda de `viewsets.ModelViewSet`. Agrupa la configuración común para todos los recursos del catálogo. Define `permission_classes = [AllowAny]` para la Fase I y fuerza los identificadores numéricos con `lookup_value_converter = 'int'`.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1371600"/>
            <a:ext cx="512064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82880"/>
          <a:lstStyle/>
          <a:p>
            <a:pPr algn="ctr">
              <a:defRPr sz="1400" b="1">
                <a:solidFill>
                  <a:srgbClr val="0284C7"/>
                </a:solidFill>
                <a:latin typeface="Georgia"/>
              </a:defRPr>
            </a:pPr>
            <a:r>
              <a:t>Bloque 2: Filtrado Dinámico (get_queryset)</a:t>
            </a:r>
          </a:p>
          <a:p>
            <a:pPr>
              <a:spcBef>
                <a:spcPts val="600"/>
              </a:spcBef>
              <a:defRPr sz="1100">
                <a:solidFill>
                  <a:srgbClr val="0F172A"/>
                </a:solidFill>
                <a:latin typeface="Verdana"/>
              </a:defRPr>
            </a:pPr>
            <a:r>
              <a:t>Extiende la consulta base para inspeccionar los parámetros de la URL (`request.query_params.get('status')`). Permite filtrar dinámicamente `/api/products/?status=active` o inactivos.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840480"/>
            <a:ext cx="512064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82880"/>
          <a:lstStyle/>
          <a:p>
            <a:pPr algn="ctr">
              <a:defRPr sz="1400" b="1">
                <a:solidFill>
                  <a:srgbClr val="0284C7"/>
                </a:solidFill>
                <a:latin typeface="Georgia"/>
              </a:defRPr>
            </a:pPr>
            <a:r>
              <a:t>Bloque 3: Baja Lógica (perform_destroy)</a:t>
            </a:r>
          </a:p>
          <a:p>
            <a:pPr>
              <a:spcBef>
                <a:spcPts val="600"/>
              </a:spcBef>
              <a:defRPr sz="1100">
                <a:solidFill>
                  <a:srgbClr val="0F172A"/>
                </a:solidFill>
                <a:latin typeface="Verdana"/>
              </a:defRPr>
            </a:pPr>
            <a:r>
              <a:t>Intercepta la acción HTTP `DELETE`. En lugar de ejecutar `instance.delete()` físico en BD, cambia el atributo `status` a `RecordStatus.INACTIVE` y guarda especificando `update_fields`.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3840480"/>
            <a:ext cx="5120640" cy="228600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82880"/>
          <a:lstStyle/>
          <a:p>
            <a:pPr algn="ctr">
              <a:defRPr sz="1400" b="1">
                <a:solidFill>
                  <a:srgbClr val="0284C7"/>
                </a:solidFill>
                <a:latin typeface="Georgia"/>
              </a:defRPr>
            </a:pPr>
            <a:r>
              <a:t>Bloque 4: Optimización select_related</a:t>
            </a:r>
          </a:p>
          <a:p>
            <a:pPr>
              <a:spcBef>
                <a:spcPts val="600"/>
              </a:spcBef>
              <a:defRPr sz="1100">
                <a:solidFill>
                  <a:srgbClr val="0F172A"/>
                </a:solidFill>
                <a:latin typeface="Verdana"/>
              </a:defRPr>
            </a:pPr>
            <a:r>
              <a:t>`ProductViewSet` declara `queryset = Product.objects.select_related('product_type')`. Realiza un JOIN SQL automático que trae el nombre del tipo sin lanzar peticiones adicionales por cada producto.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37160"/>
          <a:lstStyle/>
          <a:p>
            <a:pPr algn="ctr"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ISS-09 — CATÁLOGO CON MODELVIEWSET</a:t>
            </a:r>
          </a:p>
          <a:p>
            <a:pPr>
              <a:defRPr sz="2200" b="1">
                <a:solidFill>
                  <a:srgbClr val="F8FAFC"/>
                </a:solidFill>
                <a:latin typeface="Georgia"/>
              </a:defRPr>
            </a:pPr>
            <a:r>
              <a:t>Enrutamiento Modular con SimpleRouter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4572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5120640" cy="475488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950">
                <a:solidFill>
                  <a:srgbClr val="0284C7"/>
                </a:solidFill>
                <a:latin typeface="Courier New"/>
              </a:defRPr>
            </a:pPr>
            <a:r>
              <a:t># apps/product/urls.py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from rest_framework.routers import SimpleRouter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from apps.product.views import (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   ProductTypeViewSet, ProductViewSet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166534"/>
                </a:solidFill>
                <a:latin typeface="Courier New"/>
              </a:defRPr>
            </a:pPr>
            <a:r>
              <a:t>router = SimpleRouter(use_regex_path=False)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router.register("product-types",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               ProductTypeViewSet,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               basename="product-type")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router.register("products",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               ProductViewSet,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               basename="product")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0284C7"/>
                </a:solidFill>
                <a:latin typeface="Courier New"/>
              </a:defRPr>
            </a:pPr>
            <a:r>
              <a:t>urlpatterns = router.urls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0284C7"/>
                </a:solidFill>
                <a:latin typeface="Courier New"/>
              </a:defRPr>
            </a:pPr>
            <a:r>
              <a:t># config/urls.py (Inclusión global)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urlpatterns = [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   path("admin/", admin.site.urls),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    path("api/", include("apps.client.urls")),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C2410C"/>
                </a:solidFill>
                <a:latin typeface="Courier New"/>
              </a:defRPr>
            </a:pPr>
            <a:r>
              <a:t>    path("api/", include("apps.product.urls")),</a:t>
            </a:r>
          </a:p>
          <a:p>
            <a:pPr>
              <a:spcBef>
                <a:spcPts val="0"/>
              </a:spcBef>
              <a:spcAft>
                <a:spcPts val="0"/>
              </a:spcAft>
              <a:defRPr sz="950">
                <a:solidFill>
                  <a:srgbClr val="F8FAFC"/>
                </a:solidFill>
                <a:latin typeface="Courier New"/>
              </a:defRPr>
            </a:pPr>
            <a:r>
              <a:t>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371600"/>
            <a:ext cx="5242255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🌐 Endpoints de API Expuestos</a:t>
            </a:r>
          </a:p>
          <a:p>
            <a:pPr>
              <a:spcBef>
                <a:spcPts val="400"/>
              </a:spcBef>
              <a:defRPr sz="1000" b="1">
                <a:solidFill>
                  <a:srgbClr val="0F172A"/>
                </a:solidFill>
                <a:latin typeface="Courier New"/>
              </a:defRPr>
            </a:pPr>
            <a:r>
              <a:t>• GET /api/product-types/</a:t>
            </a:r>
          </a:p>
          <a:p>
            <a:pPr>
              <a:defRPr sz="950">
                <a:solidFill>
                  <a:srgbClr val="64748B"/>
                </a:solidFill>
                <a:latin typeface="Verdana"/>
              </a:defRPr>
            </a:pPr>
            <a:r>
              <a:t>  Listar tipos de producto (filtro ?status=).</a:t>
            </a:r>
          </a:p>
          <a:p>
            <a:pPr>
              <a:spcBef>
                <a:spcPts val="400"/>
              </a:spcBef>
              <a:defRPr sz="1000" b="1">
                <a:solidFill>
                  <a:srgbClr val="0F172A"/>
                </a:solidFill>
                <a:latin typeface="Courier New"/>
              </a:defRPr>
            </a:pPr>
            <a:r>
              <a:t>• POST /api/product-types/</a:t>
            </a:r>
          </a:p>
          <a:p>
            <a:pPr>
              <a:defRPr sz="950">
                <a:solidFill>
                  <a:srgbClr val="64748B"/>
                </a:solidFill>
                <a:latin typeface="Verdana"/>
              </a:defRPr>
            </a:pPr>
            <a:r>
              <a:t>  Crear nuevo tipo de producto.</a:t>
            </a:r>
          </a:p>
          <a:p>
            <a:pPr>
              <a:spcBef>
                <a:spcPts val="400"/>
              </a:spcBef>
              <a:defRPr sz="1000" b="1">
                <a:solidFill>
                  <a:srgbClr val="0F172A"/>
                </a:solidFill>
                <a:latin typeface="Courier New"/>
              </a:defRPr>
            </a:pPr>
            <a:r>
              <a:t>• GET /api/product-types/&lt;int:pk&gt;/</a:t>
            </a:r>
          </a:p>
          <a:p>
            <a:pPr>
              <a:defRPr sz="950">
                <a:solidFill>
                  <a:srgbClr val="64748B"/>
                </a:solidFill>
                <a:latin typeface="Verdana"/>
              </a:defRPr>
            </a:pPr>
            <a:r>
              <a:t>  Detalle de un tipo de producto.</a:t>
            </a:r>
          </a:p>
          <a:p>
            <a:pPr>
              <a:spcBef>
                <a:spcPts val="400"/>
              </a:spcBef>
              <a:defRPr sz="1000" b="1">
                <a:solidFill>
                  <a:srgbClr val="0F172A"/>
                </a:solidFill>
                <a:latin typeface="Courier New"/>
              </a:defRPr>
            </a:pPr>
            <a:r>
              <a:t>• PUT/PATCH /api/product-types/&lt;int:pk&gt;/</a:t>
            </a:r>
          </a:p>
          <a:p>
            <a:pPr>
              <a:defRPr sz="950">
                <a:solidFill>
                  <a:srgbClr val="64748B"/>
                </a:solidFill>
                <a:latin typeface="Verdana"/>
              </a:defRPr>
            </a:pPr>
            <a:r>
              <a:t>  Actualización completa o parcial.</a:t>
            </a:r>
          </a:p>
          <a:p>
            <a:pPr>
              <a:spcBef>
                <a:spcPts val="400"/>
              </a:spcBef>
              <a:defRPr sz="1000" b="1">
                <a:solidFill>
                  <a:srgbClr val="0F172A"/>
                </a:solidFill>
                <a:latin typeface="Courier New"/>
              </a:defRPr>
            </a:pPr>
            <a:r>
              <a:t>• DELETE /api/product-types/&lt;int:pk&gt;/</a:t>
            </a:r>
          </a:p>
          <a:p>
            <a:pPr>
              <a:defRPr sz="950">
                <a:solidFill>
                  <a:srgbClr val="64748B"/>
                </a:solidFill>
                <a:latin typeface="Verdana"/>
              </a:defRPr>
            </a:pPr>
            <a:r>
              <a:t>  Baja lógica (status=inactive).</a:t>
            </a:r>
          </a:p>
          <a:p>
            <a:pPr>
              <a:spcBef>
                <a:spcPts val="400"/>
              </a:spcBef>
              <a:defRPr sz="1000" b="1">
                <a:solidFill>
                  <a:srgbClr val="0F172A"/>
                </a:solidFill>
                <a:latin typeface="Courier New"/>
              </a:defRPr>
            </a:pPr>
            <a:r>
              <a:t>• GET /api/products/</a:t>
            </a:r>
          </a:p>
          <a:p>
            <a:pPr>
              <a:defRPr sz="950">
                <a:solidFill>
                  <a:srgbClr val="64748B"/>
                </a:solidFill>
                <a:latin typeface="Verdana"/>
              </a:defRPr>
            </a:pPr>
            <a:r>
              <a:t>  Listar productos con productTypeName incorporado.</a:t>
            </a:r>
          </a:p>
          <a:p>
            <a:pPr>
              <a:spcBef>
                <a:spcPts val="400"/>
              </a:spcBef>
              <a:defRPr sz="1000" b="1">
                <a:solidFill>
                  <a:srgbClr val="0F172A"/>
                </a:solidFill>
                <a:latin typeface="Courier New"/>
              </a:defRPr>
            </a:pPr>
            <a:r>
              <a:t>• POST /api/products/</a:t>
            </a:r>
          </a:p>
          <a:p>
            <a:pPr>
              <a:defRPr sz="950">
                <a:solidFill>
                  <a:srgbClr val="64748B"/>
                </a:solidFill>
                <a:latin typeface="Verdana"/>
              </a:defRPr>
            </a:pPr>
            <a:r>
              <a:t>  Crear producto (acepta productTypeId).</a:t>
            </a:r>
          </a:p>
          <a:p>
            <a:pPr>
              <a:spcBef>
                <a:spcPts val="400"/>
              </a:spcBef>
              <a:defRPr sz="1000" b="1">
                <a:solidFill>
                  <a:srgbClr val="0F172A"/>
                </a:solidFill>
                <a:latin typeface="Courier New"/>
              </a:defRPr>
            </a:pPr>
            <a:r>
              <a:t>• GET /api/products/&lt;int:pk&gt;/</a:t>
            </a:r>
          </a:p>
          <a:p>
            <a:pPr>
              <a:defRPr sz="950">
                <a:solidFill>
                  <a:srgbClr val="64748B"/>
                </a:solidFill>
                <a:latin typeface="Verdana"/>
              </a:defRPr>
            </a:pPr>
            <a:r>
              <a:t>  Detalle completo de un producto.</a:t>
            </a:r>
          </a:p>
          <a:p>
            <a:pPr>
              <a:spcBef>
                <a:spcPts val="400"/>
              </a:spcBef>
              <a:defRPr sz="1000" b="1">
                <a:solidFill>
                  <a:srgbClr val="0F172A"/>
                </a:solidFill>
                <a:latin typeface="Courier New"/>
              </a:defRPr>
            </a:pPr>
            <a:r>
              <a:t>• PUT/PATCH /api/products/&lt;int:pk&gt;/</a:t>
            </a:r>
          </a:p>
          <a:p>
            <a:pPr>
              <a:defRPr sz="950">
                <a:solidFill>
                  <a:srgbClr val="64748B"/>
                </a:solidFill>
                <a:latin typeface="Verdana"/>
              </a:defRPr>
            </a:pPr>
            <a:r>
              <a:t>  Actualización parcial (ej: stock).</a:t>
            </a:r>
          </a:p>
          <a:p>
            <a:pPr>
              <a:spcBef>
                <a:spcPts val="400"/>
              </a:spcBef>
              <a:defRPr sz="1000" b="1">
                <a:solidFill>
                  <a:srgbClr val="0F172A"/>
                </a:solidFill>
                <a:latin typeface="Courier New"/>
              </a:defRPr>
            </a:pPr>
            <a:r>
              <a:t>• DELETE /api/products/&lt;int:pk&gt;/</a:t>
            </a:r>
          </a:p>
          <a:p>
            <a:pPr>
              <a:defRPr sz="950">
                <a:solidFill>
                  <a:srgbClr val="64748B"/>
                </a:solidFill>
                <a:latin typeface="Verdana"/>
              </a:defRPr>
            </a:pPr>
            <a:r>
              <a:t>  Baja lógica del producto.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37160"/>
          <a:lstStyle/>
          <a:p>
            <a:pPr algn="ctr"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ISS-09 — CATÁLOGO CON MODELVIEWSET</a:t>
            </a:r>
          </a:p>
          <a:p>
            <a:pPr>
              <a:defRPr sz="2200" b="1">
                <a:solidFill>
                  <a:srgbClr val="F8FAFC"/>
                </a:solidFill>
                <a:latin typeface="Georgia"/>
              </a:defRPr>
            </a:pPr>
            <a:r>
              <a:t>Verificación con Pruebas de Integración (APITestCase)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4572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728655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7432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🧪 Suite de Pruebas ProductApiTests en Acceso OPEN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Courier New"/>
              </a:defRPr>
            </a:pPr>
            <a:r>
              <a:t>▶ setUp(self): </a:t>
            </a:r>
          </a:p>
          <a:p>
            <a:pPr>
              <a:defRPr sz="1050">
                <a:solidFill>
                  <a:srgbClr val="64748B"/>
                </a:solidFill>
                <a:latin typeface="Verdana"/>
              </a:defRPr>
            </a:pPr>
            <a:r>
              <a:t>   Crea directamente en ORM el `ProductType` de apoyo ('Bebida', status=ACTIVE). No autentica ni usa tokens Bearer en esta fase.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Courier New"/>
              </a:defRPr>
            </a:pPr>
            <a:r>
              <a:t>▶ test_product_type_crud(): </a:t>
            </a:r>
          </a:p>
          <a:p>
            <a:pPr>
              <a:defRPr sz="1050">
                <a:solidFill>
                  <a:srgbClr val="64748B"/>
                </a:solidFill>
                <a:latin typeface="Verdana"/>
              </a:defRPr>
            </a:pPr>
            <a:r>
              <a:t>   Ejecuta el ciclo de vida completo de `ProductType`: POST (201, default inactive) → GET list (200) → GET detail (200) → PATCH (200, activa) → DELETE (204, verifica baja lógica en BD con status=inactive).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Courier New"/>
              </a:defRPr>
            </a:pPr>
            <a:r>
              <a:t>▶ test_product_retrieve_update_and_soft_delete(): </a:t>
            </a:r>
          </a:p>
          <a:p>
            <a:pPr>
              <a:defRPr sz="1050">
                <a:solidFill>
                  <a:srgbClr val="64748B"/>
                </a:solidFill>
                <a:latin typeface="Verdana"/>
              </a:defRPr>
            </a:pPr>
            <a:r>
              <a:t>   Petición POST con JSON camelCase (`productTypeId`, `price`, `stock`, `status`) → GET detail → PATCH (actualiza stock a 9) → DELETE (204, confirma baja lógica).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Courier New"/>
              </a:defRPr>
            </a:pPr>
            <a:r>
              <a:t>▶ test_default_status_and_type_restriction(): </a:t>
            </a:r>
          </a:p>
          <a:p>
            <a:pPr>
              <a:defRPr sz="1050">
                <a:solidFill>
                  <a:srgbClr val="64748B"/>
                </a:solidFill>
                <a:latin typeface="Verdana"/>
              </a:defRPr>
            </a:pPr>
            <a:r>
              <a:t>   Verifica que el alta sin status deja `status='inactive'` y `stock=0`. Comprueba que al intentar eliminar en ORM el `ProductType` 'Bebida' con productos asociados, Django lanza `RestrictedError`.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Courier New"/>
              </a:defRPr>
            </a:pPr>
            <a:r>
              <a:t>▶ test_duplicate_product_name(): </a:t>
            </a:r>
          </a:p>
          <a:p>
            <a:pPr>
              <a:defRPr sz="1050">
                <a:solidFill>
                  <a:srgbClr val="64748B"/>
                </a:solidFill>
                <a:latin typeface="Verdana"/>
              </a:defRPr>
            </a:pPr>
            <a:r>
              <a:t>   Envía dos peticiones POST con el mismo nombre 'Café'. La primera responde 201 y la segunda es rechazada con HTTP 400 Bad Request.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37160"/>
          <a:lstStyle/>
          <a:p>
            <a:pPr algn="ctr"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ISS-09 — CATÁLOGO CON MODELVIEWSET</a:t>
            </a:r>
          </a:p>
          <a:p>
            <a:pPr>
              <a:defRPr sz="2200" b="1">
                <a:solidFill>
                  <a:srgbClr val="F8FAFC"/>
                </a:solidFill>
                <a:latin typeface="Georgia"/>
              </a:defRPr>
            </a:pPr>
            <a:r>
              <a:t>Criterios de Aceptación, Evidencias y Compuerta GATE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4572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12064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600" b="1">
                <a:solidFill>
                  <a:srgbClr val="0284C7"/>
                </a:solidFill>
                <a:latin typeface="Georgia"/>
              </a:defRPr>
            </a:pPr>
            <a:r>
              <a:t>📋 Criterios de Aceptación &amp; Evidencias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Verdana"/>
              </a:defRPr>
            </a:pPr>
            <a:r>
              <a:t>AC-09-01: </a:t>
            </a:r>
          </a:p>
          <a:p>
            <a:pPr>
              <a:defRPr sz="1050">
                <a:solidFill>
                  <a:srgbClr val="64748B"/>
                </a:solidFill>
                <a:latin typeface="Verdana"/>
              </a:defRPr>
            </a:pPr>
            <a:r>
              <a:t>Crear un producto activo con stock aparece en el catálogo (HTTP 201).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Verdana"/>
              </a:defRPr>
            </a:pPr>
            <a:r>
              <a:t>AC-09-02: </a:t>
            </a:r>
          </a:p>
          <a:p>
            <a:pPr>
              <a:defRPr sz="1050">
                <a:solidFill>
                  <a:srgbClr val="64748B"/>
                </a:solidFill>
                <a:latin typeface="Verdana"/>
              </a:defRPr>
            </a:pPr>
            <a:r>
              <a:t>El nombre de producto duplicado responde HTTP 400 Bad Request.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Verdana"/>
              </a:defRPr>
            </a:pPr>
            <a:r>
              <a:t>AC-09-03: </a:t>
            </a:r>
          </a:p>
          <a:p>
            <a:pPr>
              <a:defRPr sz="1050">
                <a:solidFill>
                  <a:srgbClr val="64748B"/>
                </a:solidFill>
                <a:latin typeface="Verdana"/>
              </a:defRPr>
            </a:pPr>
            <a:r>
              <a:t>Los valores por defecto son status=inactive y stock=0.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Verdana"/>
              </a:defRPr>
            </a:pPr>
            <a:r>
              <a:t>EVI-09-01: </a:t>
            </a:r>
          </a:p>
          <a:p>
            <a:pPr>
              <a:defRPr sz="1050">
                <a:solidFill>
                  <a:srgbClr val="64748B"/>
                </a:solidFill>
                <a:latin typeface="Verdana"/>
              </a:defRPr>
            </a:pPr>
            <a:r>
              <a:t>Ejecución de `python manage.py test apps.product` con resultado OK (PASS) en PostgreSQL, MySQL y SQL Server.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371600"/>
            <a:ext cx="5242255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600" b="1">
                <a:solidFill>
                  <a:srgbClr val="0284C7"/>
                </a:solidFill>
                <a:latin typeface="Georgia"/>
              </a:defRPr>
            </a:pPr>
            <a:r>
              <a:t>🚪 Tabla de Decisión GATE — ISS-09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0" y="2103120"/>
          <a:ext cx="4876495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"/>
                <a:gridCol w="1645920"/>
                <a:gridCol w="1188720"/>
                <a:gridCol w="1036015"/>
              </a:tblGrid>
              <a:tr h="914400"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AC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Verificación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Evidencia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8FAFC"/>
                          </a:solidFill>
                          <a:latin typeface="Verdana"/>
                        </a:defRPr>
                      </a:pPr>
                      <a:r>
                        <a:t>Resultado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>
                        <a:defRPr sz="95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AC-09-01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5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POST producto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5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EVI-09-01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50" b="1">
                          <a:solidFill>
                            <a:srgbClr val="166534"/>
                          </a:solidFill>
                          <a:latin typeface="Verdana"/>
                        </a:defRPr>
                      </a:pPr>
                      <a:r>
                        <a:t>PASS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>
                        <a:defRPr sz="95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AC-09-02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5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Duplicado (400)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5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EVI-09-01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50" b="1">
                          <a:solidFill>
                            <a:srgbClr val="166534"/>
                          </a:solidFill>
                          <a:latin typeface="Verdana"/>
                        </a:defRPr>
                      </a:pPr>
                      <a:r>
                        <a:t>PASS</a:t>
                      </a:r>
                    </a:p>
                  </a:txBody>
                  <a:tcPr>
                    <a:solidFill>
                      <a:srgbClr val="F8F9FA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ctr">
                        <a:defRPr sz="95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AC-09-03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5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Defaults inact/0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50">
                          <a:solidFill>
                            <a:srgbClr val="0F172A"/>
                          </a:solidFill>
                          <a:latin typeface="Verdana"/>
                        </a:defRPr>
                      </a:pPr>
                      <a:r>
                        <a:t>EVI-09-01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50" b="1">
                          <a:solidFill>
                            <a:srgbClr val="166534"/>
                          </a:solidFill>
                          <a:latin typeface="Verdana"/>
                        </a:defRPr>
                      </a:pPr>
                      <a:r>
                        <a:t>PASS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0" tIns="137160"/>
          <a:lstStyle/>
          <a:p>
            <a:pPr algn="ctr"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ISS-09 — CATÁLOGO CON MODELVIEWSET</a:t>
            </a:r>
          </a:p>
          <a:p>
            <a:pPr>
              <a:defRPr sz="2200" b="1">
                <a:solidFill>
                  <a:srgbClr val="F8FAFC"/>
                </a:solidFill>
                <a:latin typeface="Georgia"/>
              </a:defRPr>
            </a:pPr>
            <a:r>
              <a:t>Preguntas de Evaluación y Defensa Oral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005840"/>
            <a:ext cx="12191695" cy="4572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728655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7432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🗣️ Preguntas para Defender la Construcción Técnica del ISS-09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Verdana"/>
              </a:defRPr>
            </a:pPr>
            <a:r>
              <a:t>❓ 1. ¿Por qué se optó por crear una clase base CatalogViewSet en lugar de definir individualmente ProductTypeViewSet y ProductViewSet?</a:t>
            </a:r>
          </a:p>
          <a:p>
            <a:pPr>
              <a:defRPr sz="1000">
                <a:solidFill>
                  <a:srgbClr val="64748B"/>
                </a:solidFill>
                <a:latin typeface="Verdana"/>
              </a:defRPr>
            </a:pPr>
            <a:r>
              <a:t>   💡 Para reutilizar las decisiones transversales de arquitectura (`permission_classes = [AllowAny]`, `lookup_value_converter = 'int'`, el filtrado dinámico por `?status=` en `get_queryset` y la baja lógica en `perform_destroy`) sin duplicar código.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Verdana"/>
              </a:defRPr>
            </a:pPr>
            <a:r>
              <a:t>❓ 2. ¿Qué beneficio técnico aporta declarar queryset = Product.objects.select_related('product_type') en ProductViewSet?</a:t>
            </a:r>
          </a:p>
          <a:p>
            <a:pPr>
              <a:defRPr sz="1000">
                <a:solidFill>
                  <a:srgbClr val="64748B"/>
                </a:solidFill>
                <a:latin typeface="Verdana"/>
              </a:defRPr>
            </a:pPr>
            <a:r>
              <a:t>   💡 Realiza un `INNER JOIN` a nivel de base de datos en la consulta inicial, evitando el problema N+1 de SQL cuando el serializer requiere incluir `product_type_name`.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Verdana"/>
              </a:defRPr>
            </a:pPr>
            <a:r>
              <a:t>❓ 3. ¿Por qué el borrado de un ProductType con productos asociados mediante ORM genera una excepción RestrictedError?</a:t>
            </a:r>
          </a:p>
          <a:p>
            <a:pPr>
              <a:defRPr sz="1000">
                <a:solidFill>
                  <a:srgbClr val="64748B"/>
                </a:solidFill>
                <a:latin typeface="Verdana"/>
              </a:defRPr>
            </a:pPr>
            <a:r>
              <a:t>   💡 Porque en el ISS-05 la clave foránea se definió con `on_delete=models.RESTRICT`. Esto impide la eliminación del padre mientras existan registros hijos vinculados.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Verdana"/>
              </a:defRPr>
            </a:pPr>
            <a:r>
              <a:t>❓ 4. ¿Por qué la ruta /api/products/available/ NO forma parte de este ISS?</a:t>
            </a:r>
          </a:p>
          <a:p>
            <a:pPr>
              <a:defRPr sz="1000">
                <a:solidFill>
                  <a:srgbClr val="64748B"/>
                </a:solidFill>
                <a:latin typeface="Verdana"/>
              </a:defRPr>
            </a:pPr>
            <a:r>
              <a:t>   💡 Porque corresponde a una vista especializada de filtrado (`ListAPIView` para catálogo disponible/activo) que se construye explícitamente en el ISS-10.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