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011680"/>
            <a:ext cx="10362895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Georgia"/>
              </a:defRPr>
            </a:pPr>
            <a:r>
              <a:t>ISS-08 — Client con ModelViewSet</a:t>
            </a:r>
          </a:p>
          <a:p>
            <a:pPr>
              <a:spcBef>
                <a:spcPts val="1400"/>
              </a:spcBef>
              <a:defRPr sz="1800">
                <a:solidFill>
                  <a:srgbClr val="0284C7"/>
                </a:solidFill>
                <a:latin typeface="Verdana"/>
              </a:defRPr>
            </a:pPr>
            <a:r>
              <a:t>Publicación del CRUD completo de clientes con ModelViewSet, SimpleRouter y Baja Lógica en acceso OPEN</a:t>
            </a:r>
          </a:p>
          <a:p>
            <a:pPr>
              <a:spcBef>
                <a:spcPts val="2800"/>
              </a:spcBef>
              <a:defRPr sz="1400">
                <a:solidFill>
                  <a:srgbClr val="94A3B8"/>
                </a:solidFill>
                <a:latin typeface="Verdana"/>
              </a:defRPr>
            </a:pPr>
            <a:r>
              <a:t>StoreLab REST API — Arquitectura de Software Backend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¿Qué construiremos en el ISS-08?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defRPr sz="2000" b="1">
                <a:solidFill>
                  <a:srgbClr val="0F172A"/>
                </a:solidFill>
                <a:latin typeface="Georgia"/>
              </a:defRPr>
            </a:pPr>
            <a:r>
              <a:t>Objetivo Central del ISS-08:</a:t>
            </a:r>
          </a:p>
          <a:p>
            <a:pPr>
              <a:spcBef>
                <a:spcPts val="1200"/>
              </a:spcBef>
            </a:pPr>
            <a:r>
              <a:rPr b="1" sz="1400">
                <a:solidFill>
                  <a:srgbClr val="0284C7"/>
                </a:solidFill>
                <a:latin typeface="Verdana"/>
              </a:rPr>
              <a:t>• CRUD Homogéneo para Recursos: </a:t>
            </a:r>
            <a:r>
              <a:rPr sz="1400">
                <a:solidFill>
                  <a:srgbClr val="1E293B"/>
                </a:solidFill>
                <a:latin typeface="Verdana"/>
              </a:rPr>
              <a:t>Exponer las operaciones REST completas (list, create, retrieve, update, partial_update, destroy) para la entidad Client usando ModelViewSet.</a:t>
            </a:r>
          </a:p>
          <a:p>
            <a:pPr>
              <a:spcBef>
                <a:spcPts val="1200"/>
              </a:spcBef>
            </a:pPr>
            <a:r>
              <a:rPr b="1" sz="1400">
                <a:solidFill>
                  <a:srgbClr val="0284C7"/>
                </a:solidFill>
                <a:latin typeface="Verdana"/>
              </a:rPr>
              <a:t>• Acceso Abierto (OPEN - Fase I): </a:t>
            </a:r>
            <a:r>
              <a:rPr sz="1400">
                <a:solidFill>
                  <a:srgbClr val="1E293B"/>
                </a:solidFill>
                <a:latin typeface="Verdana"/>
              </a:rPr>
              <a:t>Configurar permission_classes = [AllowAny] antes de introducir la autenticación JWT y RBAC en el ISS-22.</a:t>
            </a:r>
          </a:p>
          <a:p>
            <a:pPr>
              <a:spcBef>
                <a:spcPts val="1200"/>
              </a:spcBef>
            </a:pPr>
            <a:r>
              <a:rPr b="1" sz="1400">
                <a:solidFill>
                  <a:srgbClr val="0284C7"/>
                </a:solidFill>
                <a:latin typeface="Verdana"/>
              </a:rPr>
              <a:t>• Baja Lógica Personalizada: </a:t>
            </a:r>
            <a:r>
              <a:rPr sz="1400">
                <a:solidFill>
                  <a:srgbClr val="1E293B"/>
                </a:solidFill>
                <a:latin typeface="Verdana"/>
              </a:rPr>
              <a:t>Sobrescribir perform_destroy() para evitar la eliminación física de la base de datos y cambiar status a RecordStatus.INACTIVE.</a:t>
            </a:r>
          </a:p>
          <a:p>
            <a:pPr>
              <a:spcBef>
                <a:spcPts val="1200"/>
              </a:spcBef>
            </a:pPr>
            <a:r>
              <a:rPr b="1" sz="1400">
                <a:solidFill>
                  <a:srgbClr val="0284C7"/>
                </a:solidFill>
                <a:latin typeface="Verdana"/>
              </a:rPr>
              <a:t>• Enrutamiento Limpio con SimpleRouter: </a:t>
            </a:r>
            <a:r>
              <a:rPr sz="1400">
                <a:solidFill>
                  <a:srgbClr val="1E293B"/>
                </a:solidFill>
                <a:latin typeface="Verdana"/>
              </a:rPr>
              <a:t>Usar SimpleRouter(use_regex_path=False) registrando 'clients' con basename='client' para generar URLs estándar semánticas.</a:t>
            </a:r>
          </a:p>
          <a:p>
            <a:pPr>
              <a:spcBef>
                <a:spcPts val="1200"/>
              </a:spcBef>
            </a:pPr>
            <a:r>
              <a:rPr b="1" sz="1400">
                <a:solidFill>
                  <a:srgbClr val="0284C7"/>
                </a:solidFill>
                <a:latin typeface="Verdana"/>
              </a:rPr>
              <a:t>• Pruebas Automatizadas de Endpoint: </a:t>
            </a:r>
            <a:r>
              <a:rPr sz="1400">
                <a:solidFill>
                  <a:srgbClr val="1E293B"/>
                </a:solidFill>
                <a:latin typeface="Verdana"/>
              </a:rPr>
              <a:t>Implementar ClientApiTests con APITestCase comprobando respuestas 201, 200, 204 (baja lógica) y 400 (validaciones).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Punto de partida y Requisitos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Estado Previo (ISS-07 Superado)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Modelo Client definido con campos name, email, phone, status e id.</a:t>
            </a:r>
            <a:br/>
            <a:r>
              <a:t>• ClientSerializer implementado con validación de e-mail y conversión de cadenas vacías a None.</a:t>
            </a:r>
            <a:br/>
            <a:r>
              <a:t>• Configuración global de DRF con djangorestframework-camel-case y CorsMiddleware.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800" b="1">
                <a:solidFill>
                  <a:srgbClr val="0284C7"/>
                </a:solidFill>
                <a:latin typeface="Georgia"/>
              </a:defRPr>
            </a:pPr>
            <a:r>
              <a:t>Requisitos de la Fase I (OPEN)</a:t>
            </a:r>
          </a:p>
          <a:p>
            <a:pPr>
              <a:spcBef>
                <a:spcPts val="1000"/>
              </a:spcBef>
              <a:defRPr sz="1300">
                <a:solidFill>
                  <a:srgbClr val="1E293B"/>
                </a:solidFill>
              </a:defRPr>
            </a:pPr>
            <a:r>
              <a:t>• No requiere tokens JWT ni cabecera Authorization (acceso libre).</a:t>
            </a:r>
            <a:br/>
            <a:r>
              <a:t>• permission_classes = [AllowAny].</a:t>
            </a:r>
            <a:br/>
            <a:r>
              <a:t>• No se importan ni usan clases de apps.security.</a:t>
            </a:r>
            <a:br/>
            <a:r>
              <a:t>• En el ISS-22 este mismo endpoint será protegido con JWT + RBAC sin modificar la lógica interna del ModelViewSet.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Construcción: ClientViewSet en apps/client/views.py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1645920"/>
            <a:ext cx="10728655" cy="4572000"/>
          </a:xfrm>
          <a:prstGeom prst="rect">
            <a:avLst/>
          </a:prstGeom>
          <a:solidFill>
            <a:srgbClr val="1E1E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200">
                <a:solidFill>
                  <a:srgbClr val="D4D4D4"/>
                </a:solidFill>
                <a:latin typeface="Courier New"/>
              </a:defRPr>
            </a:pPr>
            <a:r>
              <a:t>from rest_framework import viewsets</a:t>
            </a:r>
            <a:br/>
            <a:r>
              <a:t>from rest_framework.permissions import AllowAny</a:t>
            </a:r>
            <a:br/>
            <a:br/>
            <a:r>
              <a:t>from apps.client.models import Client</a:t>
            </a:r>
            <a:br/>
            <a:r>
              <a:t>from apps.client.serializers import ClientSerializer</a:t>
            </a:r>
            <a:br/>
            <a:r>
              <a:t>from apps.common.status import RecordStatus</a:t>
            </a:r>
            <a:br/>
            <a:br/>
            <a:br/>
            <a:r>
              <a:t>class ClientViewSet(viewsets.ModelViewSet):</a:t>
            </a:r>
            <a:br/>
            <a:r>
              <a:t>    queryset = Client.objects.all()</a:t>
            </a:r>
            <a:br/>
            <a:r>
              <a:t>    serializer_class = ClientSerializer</a:t>
            </a:r>
            <a:br/>
            <a:r>
              <a:t>    permission_classes = [AllowAny]</a:t>
            </a:r>
            <a:br/>
            <a:r>
              <a:t>    lookup_value_converter = "int"</a:t>
            </a:r>
            <a:br/>
            <a:br/>
            <a:r>
              <a:t>    def get_queryset(self):</a:t>
            </a:r>
            <a:br/>
            <a:r>
              <a:t>        queryset = super().get_queryset()</a:t>
            </a:r>
            <a:br/>
            <a:r>
              <a:t>        status_value = self.request.query_params.get("status")</a:t>
            </a:r>
            <a:br/>
            <a:r>
              <a:t>        if status_value:</a:t>
            </a:r>
            <a:br/>
            <a:r>
              <a:t>            queryset = queryset.filter(status=status_value)</a:t>
            </a:r>
            <a:br/>
            <a:r>
              <a:t>        return queryset</a:t>
            </a:r>
            <a:br/>
            <a:br/>
            <a:r>
              <a:t>    def perform_destroy(self, instance):</a:t>
            </a:r>
            <a:br/>
            <a:r>
              <a:t>        instance.status = RecordStatus.INACTIVE</a:t>
            </a:r>
            <a:br/>
            <a:r>
              <a:t>        instance.save(update_fields=["status", "updated_at"])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Enrutamiento: SimpleRouter y URLs globales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apps/client/urls.py</a:t>
            </a:r>
          </a:p>
          <a:p>
            <a:pPr>
              <a:spcBef>
                <a:spcPts val="800"/>
              </a:spcBef>
              <a:defRPr sz="1100">
                <a:solidFill>
                  <a:srgbClr val="0F172A"/>
                </a:solidFill>
                <a:latin typeface="Courier New"/>
              </a:defRPr>
            </a:pPr>
            <a:r>
              <a:t>from rest_framework.routers import SimpleRouter</a:t>
            </a:r>
            <a:br/>
            <a:r>
              <a:t>from apps.client.views import ClientViewSet</a:t>
            </a:r>
            <a:br/>
            <a:br/>
            <a:r>
              <a:t>router = SimpleRouter(use_regex_path=False)</a:t>
            </a:r>
            <a:br/>
            <a:r>
              <a:t>router.register("clients", ClientViewSet, basename="client")</a:t>
            </a:r>
            <a:br/>
            <a:br/>
            <a:r>
              <a:t>urlpatterns = router.urls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/>
          <a:lstStyle/>
          <a:p>
            <a:pPr algn="ctr">
              <a:defRPr sz="1600" b="1">
                <a:solidFill>
                  <a:srgbClr val="0284C7"/>
                </a:solidFill>
                <a:latin typeface="Georgia"/>
              </a:defRPr>
            </a:pPr>
            <a:r>
              <a:t>config/urls.py &amp; Rutas Generadas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t>Inclusión en config/urls.py:</a:t>
            </a:r>
            <a:br/>
            <a:r>
              <a:t>path("api/", include("apps.client.urls"))</a:t>
            </a:r>
            <a:br/>
            <a:br/>
            <a:r>
              <a:t>Rutas expuestas en el API:</a:t>
            </a:r>
            <a:br/>
            <a:r>
              <a:t>• GET /api/clients/  (list)</a:t>
            </a:r>
            <a:br/>
            <a:r>
              <a:t>• POST /api/clients/  (create)</a:t>
            </a:r>
            <a:br/>
            <a:r>
              <a:t>• GET /api/clients/&lt;int:pk&gt;/  (retrieve)</a:t>
            </a:r>
            <a:br/>
            <a:r>
              <a:t>• PUT /api/clients/&lt;int:pk&gt;/  (update)</a:t>
            </a:r>
            <a:br/>
            <a:r>
              <a:t>• PATCH /api/clients/&lt;int:pk&gt;/  (partial_update)</a:t>
            </a:r>
            <a:br/>
            <a:r>
              <a:t>• DELETE /api/clients/&lt;int:pk&gt;/  (destroy -&gt; baja lógica)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Verificación: Pruebas en apps/client/tests.py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Casos de Prueba en ClientApiTests (APITestCase OPEN):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284C7"/>
                </a:solidFill>
                <a:latin typeface="Courier New"/>
              </a:rPr>
              <a:t>• test_create_defaults_and_persists: </a:t>
            </a:r>
            <a:r>
              <a:rPr sz="1200">
                <a:solidFill>
                  <a:srgbClr val="1E293B"/>
                </a:solidFill>
                <a:latin typeface="Verdana"/>
              </a:rPr>
              <a:t>POST /api/clients/ -&gt; Status 201 CREATED. Comprueba status=inactive por defecto, normalización de email a minúsculas, presencia de 'createdAt' en camelCase JSON y persistencia en ORM.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284C7"/>
                </a:solidFill>
                <a:latin typeface="Courier New"/>
              </a:rPr>
              <a:t>• test_invalid_name_and_duplicate_email: </a:t>
            </a:r>
            <a:r>
              <a:rPr sz="1200">
                <a:solidFill>
                  <a:srgbClr val="1E293B"/>
                </a:solidFill>
                <a:latin typeface="Verdana"/>
              </a:rPr>
              <a:t>POST con nombre de 1 carácter -&gt; Status 400. POST con email duplicado -&gt; Status 400 BAD REQUEST.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284C7"/>
                </a:solidFill>
                <a:latin typeface="Courier New"/>
              </a:rPr>
              <a:t>• test_soft_delete_keeps_the_row: </a:t>
            </a:r>
            <a:r>
              <a:rPr sz="1200">
                <a:solidFill>
                  <a:srgbClr val="1E293B"/>
                </a:solidFill>
                <a:latin typeface="Verdana"/>
              </a:rPr>
              <a:t>DELETE /api/clients/&lt;id&gt;/ -&gt; Status 204 NO CONTENT. Verifica que Client.objects.count() sigue siendo 1 y status cambia a 'inactive'.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284C7"/>
                </a:solidFill>
                <a:latin typeface="Courier New"/>
              </a:rPr>
              <a:t>• test_list_retrieve_and_update: </a:t>
            </a:r>
            <a:r>
              <a:rPr sz="1200">
                <a:solidFill>
                  <a:srgbClr val="1E293B"/>
                </a:solidFill>
                <a:latin typeface="Verdana"/>
              </a:rPr>
              <a:t>GET /api/clients/ (200 OK), GET /api/clients/&lt;id&gt;/ (200 OK), PATCH /api/clients/&lt;id&gt;/ (200 OK) cambiando teléfono y estado.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Conceptos Django REST Framework e Integridad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ModelViewSet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Clase que provee la implementación estándar de las 6 acciones CRUD sobre un Model y Serializer.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perform_destroy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Punto de extensión idiomático de DRF para personalizar el borrado. Evita sobrescribir delete() en la vista.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3931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SimpleRouter vs DefaultRouter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Se prefiere SimpleRouter para evitar la creación no deseada de la raíz global de la API que causaría colisiones entre apps.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3931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/>
          <a:lstStyle/>
          <a:p>
            <a:pPr algn="ctr">
              <a:defRPr sz="1600" b="1">
                <a:solidFill>
                  <a:srgbClr val="0F172A"/>
                </a:solidFill>
                <a:latin typeface="Georgia"/>
              </a:defRPr>
            </a:pPr>
            <a:r>
              <a:t>use_regex_path=False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  <a:latin typeface="Verdana"/>
              </a:defRPr>
            </a:pPr>
            <a:r>
              <a:t>Instruye al router para generar convertidores nativos de path() (&lt;int:pk&gt;) en lugar de expresiones regulares avanzadas.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Criterios de Aceptación, Evidencias y GATE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>
              <a:defRPr sz="1800" b="1">
                <a:solidFill>
                  <a:srgbClr val="0F172A"/>
                </a:solidFill>
                <a:latin typeface="Georgia"/>
              </a:defRPr>
            </a:pPr>
            <a:r>
              <a:t>Matriz GATE — ISS-08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F172A"/>
                </a:solidFill>
              </a:rPr>
              <a:t>[AC-08-01] POST válido a /api/clients/ responde HTTP 201 CREATED. </a:t>
            </a:r>
            <a:r>
              <a:rPr sz="1100">
                <a:solidFill>
                  <a:srgbClr val="64748B"/>
                </a:solidFill>
              </a:rPr>
              <a:t>(Verif: ClientApiTests | Evidencia: EVI-08-01 -&gt; </a:t>
            </a:r>
            <a:r>
              <a:rPr b="1" sz="1100">
                <a:solidFill>
                  <a:srgbClr val="16A34A"/>
                </a:solidFill>
              </a:rPr>
              <a:t>PASS)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F172A"/>
                </a:solidFill>
              </a:rPr>
              <a:t>[AC-08-02] El cliente creado persiste en la base de datos con los valores correctos. </a:t>
            </a:r>
            <a:r>
              <a:rPr sz="1100">
                <a:solidFill>
                  <a:srgbClr val="64748B"/>
                </a:solidFill>
              </a:rPr>
              <a:t>(Verif: Client.objects.get | Evidencia: EVI-08-01 -&gt; </a:t>
            </a:r>
            <a:r>
              <a:rPr b="1" sz="1100">
                <a:solidFill>
                  <a:srgbClr val="16A34A"/>
                </a:solidFill>
              </a:rPr>
              <a:t>PASS)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F172A"/>
                </a:solidFill>
              </a:rPr>
              <a:t>[AC-08-03] DELETE /api/clients/&lt;id&gt;/ responde HTTP 204 y conserva la fila con status=inactive. </a:t>
            </a:r>
            <a:r>
              <a:rPr sz="1100">
                <a:solidFill>
                  <a:srgbClr val="64748B"/>
                </a:solidFill>
              </a:rPr>
              <a:t>(Verif: perform_destroy | Evidencia: EVI-08-01 -&gt; </a:t>
            </a:r>
            <a:r>
              <a:rPr b="1" sz="1100">
                <a:solidFill>
                  <a:srgbClr val="16A34A"/>
                </a:solidFill>
              </a:rPr>
              <a:t>PASS)</a:t>
            </a:r>
          </a:p>
          <a:p>
            <a:pPr>
              <a:spcBef>
                <a:spcPts val="1000"/>
              </a:spcBef>
            </a:pPr>
            <a:r>
              <a:rPr b="1" sz="1200">
                <a:solidFill>
                  <a:srgbClr val="0F172A"/>
                </a:solidFill>
              </a:rPr>
              <a:t>[AC-08-04] Un cuerpo JSON inválido (ej. nombre corto de 1 carácter) responde HTTP 400 BAD REQUEST. </a:t>
            </a:r>
            <a:r>
              <a:rPr sz="1100">
                <a:solidFill>
                  <a:srgbClr val="64748B"/>
                </a:solidFill>
              </a:rPr>
              <a:t>(Verif: ClientSerializer | Evidencia: EVI-08-01 -&gt; </a:t>
            </a:r>
            <a:r>
              <a:rPr b="1" sz="1100">
                <a:solidFill>
                  <a:srgbClr val="16A34A"/>
                </a:solidFill>
              </a:rPr>
              <a:t>PASS)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0284C7"/>
                </a:solidFill>
                <a:latin typeface="Verdana"/>
              </a:defRPr>
            </a:pPr>
            <a:r>
              <a:t>ISS-08 — CLIENT CON MODELVIEWSET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0F172A"/>
                </a:solidFill>
                <a:latin typeface="Georgia"/>
              </a:defRPr>
            </a:pPr>
            <a:r>
              <a:t>Preguntas de Defensa Oral — ISS-08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10728655" cy="457200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tIns="365760"/>
          <a:lstStyle/>
          <a:p>
            <a:pPr algn="ctr"/>
          </a:p>
          <a:p>
            <a:pPr>
              <a:spcBef>
                <a:spcPts val="800"/>
              </a:spcBef>
            </a:pPr>
            <a:r>
              <a:rPr b="1" sz="1200">
                <a:solidFill>
                  <a:srgbClr val="0284C7"/>
                </a:solidFill>
              </a:rPr>
              <a:t>P: ¿Por qué se utiliza ModelViewSet en lugar de APIView o GenericAPIView para el recurso Client?
</a:t>
            </a:r>
            <a:r>
              <a:rPr sz="1100">
                <a:solidFill>
                  <a:srgbClr val="1E293B"/>
                </a:solidFill>
              </a:rPr>
              <a:t>R: Porque Client es un recurso CRUD totalmente homogéneo sin lógica de negocio personalizada compleja en la vista. ModelViewSet estandariza las 6 acciones REST sin duplicar código.
</a:t>
            </a:r>
          </a:p>
          <a:p>
            <a:pPr>
              <a:spcBef>
                <a:spcPts val="800"/>
              </a:spcBef>
            </a:pPr>
            <a:r>
              <a:rPr b="1" sz="1200">
                <a:solidFill>
                  <a:srgbClr val="0284C7"/>
                </a:solidFill>
              </a:rPr>
              <a:t>P: ¿Por qué se sobrescribe perform_destroy() en lugar de delete() en el ViewSet?
</a:t>
            </a:r>
            <a:r>
              <a:rPr sz="1100">
                <a:solidFill>
                  <a:srgbClr val="1E293B"/>
                </a:solidFill>
              </a:rPr>
              <a:t>R: perform_destroy es el hook idiomático provisto por mixins.DestroyModelMixin en DRF para intervenir la operación de borrado antes o durante la persistencia, permitiendo implementar la baja lógica de forma limpia.
</a:t>
            </a:r>
          </a:p>
          <a:p>
            <a:pPr>
              <a:spcBef>
                <a:spcPts val="800"/>
              </a:spcBef>
            </a:pPr>
            <a:r>
              <a:rPr b="1" sz="1200">
                <a:solidFill>
                  <a:srgbClr val="0284C7"/>
                </a:solidFill>
              </a:rPr>
              <a:t>P: ¿Por qué se utiliza SimpleRouter y no DefaultRouter?
</a:t>
            </a:r>
            <a:r>
              <a:rPr sz="1100">
                <a:solidFill>
                  <a:srgbClr val="1E293B"/>
                </a:solidFill>
              </a:rPr>
              <a:t>R: DefaultRouter genera una vista raíz de API (API Root). Si múltiples subaplicaciones registran routers en la misma ruta base (/api/), DefaultRouter genera colisiones en la vista raíz. SimpleRouter solo genera los endpoints explícitos del recurso.
</a:t>
            </a:r>
          </a:p>
          <a:p>
            <a:pPr>
              <a:spcBef>
                <a:spcPts val="800"/>
              </a:spcBef>
            </a:pPr>
            <a:r>
              <a:rPr b="1" sz="1200">
                <a:solidFill>
                  <a:srgbClr val="0284C7"/>
                </a:solidFill>
              </a:rPr>
              <a:t>P: ¿Qué efecto tiene query_params.get('status') en get_queryset()?
</a:t>
            </a:r>
            <a:r>
              <a:rPr sz="1100">
                <a:solidFill>
                  <a:srgbClr val="1E293B"/>
                </a:solidFill>
              </a:rPr>
              <a:t>R: Permite al cliente filtrar los registros devueltos por su estado (ej. /api/clients/?status=active) sin romper la paginación ni requerir un endpoint adicional.
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