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4F46E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011680"/>
            <a:ext cx="10362895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FFFFFF"/>
                </a:solidFill>
                <a:latin typeface="Georgia"/>
              </a:defRPr>
            </a:pPr>
            <a:r>
              <a:t>ISS-07 — Serializers y JSON camelCase</a:t>
            </a:r>
          </a:p>
          <a:p>
            <a:pPr>
              <a:spcBef>
                <a:spcPts val="1200"/>
              </a:spcBef>
              <a:defRPr sz="2000">
                <a:solidFill>
                  <a:srgbClr val="EEF2FF"/>
                </a:solidFill>
                <a:latin typeface="Arial"/>
              </a:defRPr>
            </a:pPr>
            <a:r>
              <a:t>Traducción de modelos Django ORM a JSON sin renombrar campos Python</a:t>
            </a:r>
          </a:p>
          <a:p>
            <a:pPr>
              <a:spcBef>
                <a:spcPts val="2800"/>
              </a:spcBef>
              <a:defRPr sz="1400">
                <a:solidFill>
                  <a:srgbClr val="E0E7FF"/>
                </a:solidFill>
                <a:latin typeface="Arial"/>
              </a:defRPr>
            </a:pPr>
            <a:r>
              <a:t>StoreLab Architecture Series • Material Pedagógico Universitario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4F46E5"/>
                </a:solidFill>
                <a:latin typeface="Arial"/>
              </a:defRPr>
            </a:pPr>
            <a:r>
              <a:t>ISS-07 — SERIALIZERS Y JSON CAMELCASE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E293B"/>
                </a:solidFill>
                <a:latin typeface="Georgia"/>
              </a:defRPr>
            </a:pPr>
            <a:r>
              <a:t>¿Qué construiremos en el ISS-07?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572000"/>
          </a:xfrm>
          <a:prstGeom prst="roundRect">
            <a:avLst/>
          </a:prstGeom>
          <a:solidFill>
            <a:srgbClr val="EEF2FF"/>
          </a:solidFill>
          <a:ln w="12700">
            <a:solidFill>
              <a:srgbClr val="4F46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>
            <a:normAutofit/>
          </a:bodyPr>
          <a:lstStyle/>
          <a:p>
            <a:pPr algn="ctr">
              <a:spcAft>
                <a:spcPts val="800"/>
              </a:spcAft>
              <a:defRPr sz="1600" b="1">
                <a:solidFill>
                  <a:srgbClr val="1E293B"/>
                </a:solidFill>
                <a:latin typeface="Georgia"/>
              </a:defRPr>
            </a:pPr>
            <a:r>
              <a:t>Objetivos Principales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Construcción de la capa de API con Django REST Framework (DRF).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Traducción automática de atributos Python (snake_case) a JSON en el cable (camelCase).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Implementación de serializers para Client, ProductType, Product, ProductSale y Sale.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Habilitación de CORS para consumo seguro desde clientes frontend web/móvil.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Limpieza y normalización de entradas de usuario (lower/strip en emails).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1208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>
            <a:normAutofit/>
          </a:bodyPr>
          <a:lstStyle/>
          <a:p>
            <a:pPr algn="ctr">
              <a:spcAft>
                <a:spcPts val="800"/>
              </a:spcAft>
              <a:defRPr sz="1600" b="1">
                <a:solidFill>
                  <a:srgbClr val="1E293B"/>
                </a:solidFill>
                <a:latin typeface="Georgia"/>
              </a:defRPr>
            </a:pPr>
            <a:r>
              <a:t>Regla Fundamental de Borde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El código Python y la base de datos CONSERVAN snake_case (created_at).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El payload JSON transmitido por HTTP usa camelCase (createdAt).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La conversión es realizada de forma transparente por renderers y parsers de DRF.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NO se renombra ningún campo en los modelos Django para simular otros frameworks.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Mantiene la convención nativa de Python en backend y de JavaScript en frontend.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4F46E5"/>
                </a:solidFill>
                <a:latin typeface="Arial"/>
              </a:defRPr>
            </a:pPr>
            <a:r>
              <a:t>ISS-07 — SERIALIZERS Y JSON CAMELCASE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E293B"/>
                </a:solidFill>
                <a:latin typeface="Georgia"/>
              </a:defRPr>
            </a:pPr>
            <a:r>
              <a:t>Punto de partida y estado previo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728655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>
            <a:normAutofit/>
          </a:bodyPr>
          <a:lstStyle/>
          <a:p>
            <a:pPr algn="ctr">
              <a:spcAft>
                <a:spcPts val="800"/>
              </a:spcAft>
              <a:defRPr sz="1600" b="1">
                <a:solidFill>
                  <a:srgbClr val="1E293B"/>
                </a:solidFill>
                <a:latin typeface="Georgia"/>
              </a:defRPr>
            </a:pPr>
            <a:r>
              <a:t>Estado Alcanzado en ISS-06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Base de datos relacional modelada con Custom User (security.User), Client, ProductType, Product, Sale y ProductSale.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Modelos abstractos TimeStampedModel y StoreLabModel con status y validaciones de estado.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Reglas de negocio transaccionales e inmutabilidad de precio histórico (unit_price) implementados.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Anulación atómica de ventas con restitución de inventario vía Sale.void().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3931920"/>
            <a:ext cx="10728655" cy="2286000"/>
          </a:xfrm>
          <a:prstGeom prst="roundRect">
            <a:avLst/>
          </a:prstGeom>
          <a:solidFill>
            <a:srgbClr val="EEF2FF"/>
          </a:solidFill>
          <a:ln w="12700">
            <a:solidFill>
              <a:srgbClr val="4F46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>
            <a:normAutofit/>
          </a:bodyPr>
          <a:lstStyle/>
          <a:p>
            <a:pPr algn="ctr">
              <a:spcAft>
                <a:spcPts val="800"/>
              </a:spcAft>
              <a:defRPr sz="1600" b="1">
                <a:solidFill>
                  <a:srgbClr val="1E293B"/>
                </a:solidFill>
                <a:latin typeface="Georgia"/>
              </a:defRPr>
            </a:pPr>
            <a:r>
              <a:t>Necesidad Arquitectónica en ISS-07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Hasta el ISS-06 el proyecto consistía únicamente en modelos Django ORM y base de datos.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No existían endpoints HTTP ni capacidad de serialización JSON.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El ISS-07 instala las librerías fundamentales de API REST y establece el contrato de interfaz pública.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4F46E5"/>
                </a:solidFill>
                <a:latin typeface="Arial"/>
              </a:defRPr>
            </a:pPr>
            <a:r>
              <a:t>ISS-07 — SERIALIZERS Y JSON CAMELCASE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E293B"/>
                </a:solidFill>
                <a:latin typeface="Georgia"/>
              </a:defRPr>
            </a:pPr>
            <a:r>
              <a:t>Paquetes CLI e Instalaciones Requeridas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338328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>
            <a:normAutofit/>
          </a:bodyPr>
          <a:lstStyle/>
          <a:p>
            <a:pPr algn="ctr">
              <a:spcAft>
                <a:spcPts val="800"/>
              </a:spcAft>
              <a:defRPr sz="1600" b="1">
                <a:solidFill>
                  <a:srgbClr val="1E293B"/>
                </a:solidFill>
                <a:latin typeface="Georgia"/>
              </a:defRPr>
            </a:pPr>
            <a:r>
              <a:t>djangorestframework</a:t>
            </a:r>
            <a:br/>
            <a:r>
              <a:t>==3.17.2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Aporta la infraestructura base de API.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Proporciona serializers (ModelSerializer), APIView, ModelViewSet y APIClient de pruebas.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Base obligatoria para todo el ecosistema REST del proyecto.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0" y="1645920"/>
            <a:ext cx="338328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>
            <a:normAutofit/>
          </a:bodyPr>
          <a:lstStyle/>
          <a:p>
            <a:pPr algn="ctr">
              <a:spcAft>
                <a:spcPts val="800"/>
              </a:spcAft>
              <a:defRPr sz="1600" b="1">
                <a:solidFill>
                  <a:srgbClr val="1E293B"/>
                </a:solidFill>
                <a:latin typeface="Georgia"/>
              </a:defRPr>
            </a:pPr>
            <a:r>
              <a:t>djangorestframework</a:t>
            </a:r>
            <a:br/>
            <a:r>
              <a:t>-camel-case==1.4.2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Renderiza JSON saliente en camelCase.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Parsea JSON entrante de camelCase a snake_case.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Transforma created_at a createdAt automáticamente sin modificar Python.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46720" y="1645920"/>
            <a:ext cx="338328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>
            <a:normAutofit/>
          </a:bodyPr>
          <a:lstStyle/>
          <a:p>
            <a:pPr algn="ctr">
              <a:spcAft>
                <a:spcPts val="800"/>
              </a:spcAft>
              <a:defRPr sz="1600" b="1">
                <a:solidFill>
                  <a:srgbClr val="1E293B"/>
                </a:solidFill>
                <a:latin typeface="Georgia"/>
              </a:defRPr>
            </a:pPr>
            <a:r>
              <a:t>django-cors-headers</a:t>
            </a:r>
            <a:br/>
            <a:r>
              <a:t>==4.9.0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Inserta CorsMiddleware en el ciclo HTTP.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Evita bloqueos de origen cruzado en navegadores.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Configura CORS_ALLOW_ALL_ORIGINS para el laboratorio académico.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4F46E5"/>
                </a:solidFill>
                <a:latin typeface="Arial"/>
              </a:defRPr>
            </a:pPr>
            <a:r>
              <a:t>ISS-07 — SERIALIZERS Y JSON CAMELCASE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E293B"/>
                </a:solidFill>
                <a:latin typeface="Georgia"/>
              </a:defRPr>
            </a:pPr>
            <a:r>
              <a:t>Configuración en config/settings/__init__.py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>
            <a:normAutofit/>
          </a:bodyPr>
          <a:lstStyle/>
          <a:p>
            <a:pPr algn="ctr">
              <a:spcAft>
                <a:spcPts val="800"/>
              </a:spcAft>
              <a:defRPr sz="1600" b="1">
                <a:solidFill>
                  <a:srgbClr val="1E293B"/>
                </a:solidFill>
                <a:latin typeface="Georgia"/>
              </a:defRPr>
            </a:pPr>
            <a:r>
              <a:t>INSTALLED_APPS y MIDDLEWARE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INSTALLED_APPS += ['rest_framework', 'corsheaders']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MIDDLEWARE inserta 'corsheaders.middleware.CorsMiddleware' antes de SecurityMiddleware.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CORS_ALLOW_ALL_ORIGINS lee variable de entorno (default True).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12080" cy="4572000"/>
          </a:xfrm>
          <a:prstGeom prst="roundRect">
            <a:avLst/>
          </a:prstGeom>
          <a:solidFill>
            <a:srgbClr val="EEF2FF"/>
          </a:solidFill>
          <a:ln w="12700">
            <a:solidFill>
              <a:srgbClr val="4F46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>
            <a:normAutofit/>
          </a:bodyPr>
          <a:lstStyle/>
          <a:p>
            <a:pPr algn="ctr">
              <a:spcAft>
                <a:spcPts val="800"/>
              </a:spcAft>
              <a:defRPr sz="1600" b="1">
                <a:solidFill>
                  <a:srgbClr val="1E293B"/>
                </a:solidFill>
                <a:latin typeface="Georgia"/>
              </a:defRPr>
            </a:pPr>
            <a:r>
              <a:t>Diccionario REST_FRAMEWORK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DEFAULT_PERMISSION_CLASSES: ['rest_framework.permissions.AllowAny'] (Fase I abierta).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DEFAULT_RENDERER_CLASSES: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  • CamelCaseJSONRenderer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  • CamelCaseBrowsableAPIRenderer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DEFAULT_PARSER_CLASSES: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  • CamelCaseJSONParser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  • CamelCaseFormParser / CamelCaseMultiPartParser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4F46E5"/>
                </a:solidFill>
                <a:latin typeface="Arial"/>
              </a:defRPr>
            </a:pPr>
            <a:r>
              <a:t>ISS-07 — SERIALIZERS Y JSON CAMELCASE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E293B"/>
                </a:solidFill>
                <a:latin typeface="Georgia"/>
              </a:defRPr>
            </a:pPr>
            <a:r>
              <a:t>ClientSerializer — Normalización y Limpieza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>
            <a:normAutofit/>
          </a:bodyPr>
          <a:lstStyle/>
          <a:p>
            <a:pPr algn="ctr">
              <a:spcAft>
                <a:spcPts val="800"/>
              </a:spcAft>
              <a:defRPr sz="1600" b="1">
                <a:solidFill>
                  <a:srgbClr val="1E293B"/>
                </a:solidFill>
                <a:latin typeface="Georgia"/>
              </a:defRPr>
            </a:pPr>
            <a:r>
              <a:t>Estructura en apps/client/serializers.py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model = Client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fields = ['id', 'name', 'address', 'phone', 'email', 'status', 'created_at', 'updated_at']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read_only_fields = ['id', 'created_at', 'updated_at']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extra_kwargs define min_length=2, max_length=150 en name.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email, address y phone se marcan como required=False y allow_null=True.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1208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>
            <a:normAutofit/>
          </a:bodyPr>
          <a:lstStyle/>
          <a:p>
            <a:pPr algn="ctr">
              <a:spcAft>
                <a:spcPts val="800"/>
              </a:spcAft>
              <a:defRPr sz="1600" b="1">
                <a:solidFill>
                  <a:srgbClr val="1E293B"/>
                </a:solidFill>
                <a:latin typeface="Georgia"/>
              </a:defRPr>
            </a:pPr>
            <a:r>
              <a:t>Hooks de Validación Personalizados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validate_email(self, value):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  Normaliza el correo a minúsculas y remueve espacios (strip().lower()).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  Si viene vacío o espacios, retorna None.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validate(self, attrs):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  Itera sobre ('address', 'phone'). Si el valor recibido es '', lo convierte en None.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  Evita violaciones de unicidad o cadenas vacías inconsistentes en BD.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4F46E5"/>
                </a:solidFill>
                <a:latin typeface="Arial"/>
              </a:defRPr>
            </a:pPr>
            <a:r>
              <a:t>ISS-07 — SERIALIZERS Y JSON CAMELCASE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E293B"/>
                </a:solidFill>
                <a:latin typeface="Georgia"/>
              </a:defRPr>
            </a:pPr>
            <a:r>
              <a:t>ProductTypeSerializer y ProductSerializer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>
            <a:normAutofit/>
          </a:bodyPr>
          <a:lstStyle/>
          <a:p>
            <a:pPr algn="ctr">
              <a:spcAft>
                <a:spcPts val="800"/>
              </a:spcAft>
              <a:defRPr sz="1600" b="1">
                <a:solidFill>
                  <a:srgbClr val="1E293B"/>
                </a:solidFill>
                <a:latin typeface="Georgia"/>
              </a:defRPr>
            </a:pPr>
            <a:r>
              <a:t>ProductTypeSerializer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model = ProductType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fields = ['id', 'name', 'description', 'status', 'created_at', 'updated_at']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read_only_fields = ['id', 'created_at', 'updated_at']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validate_description(self, value): convierte cadenas vacías en None.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12080" cy="4572000"/>
          </a:xfrm>
          <a:prstGeom prst="roundRect">
            <a:avLst/>
          </a:prstGeom>
          <a:solidFill>
            <a:srgbClr val="EEF2FF"/>
          </a:solidFill>
          <a:ln w="12700">
            <a:solidFill>
              <a:srgbClr val="4F46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>
            <a:normAutofit/>
          </a:bodyPr>
          <a:lstStyle/>
          <a:p>
            <a:pPr algn="ctr">
              <a:spcAft>
                <a:spcPts val="800"/>
              </a:spcAft>
              <a:defRPr sz="1600" b="1">
                <a:solidFill>
                  <a:srgbClr val="1E293B"/>
                </a:solidFill>
                <a:latin typeface="Georgia"/>
              </a:defRPr>
            </a:pPr>
            <a:r>
              <a:t>ProductSerializer con Desacoplamiento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product_type_id = PrimaryKeyRelatedField(source='product_type', queryset=ProductType.objects.all()): clave escriturable.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product_type_name = CharField(source='product_type.name', read_only=True): nombre descriptivo de solo lectura.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Informa el nombre del tipo sin requerir un query HTTP adicional.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En el cable HTTP se serializan como productTypeId y productTypeName.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4F46E5"/>
                </a:solidFill>
                <a:latin typeface="Arial"/>
              </a:defRPr>
            </a:pPr>
            <a:r>
              <a:t>ISS-07 — SERIALIZERS Y JSON CAMELCASE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E293B"/>
                </a:solidFill>
                <a:latin typeface="Georgia"/>
              </a:defRPr>
            </a:pPr>
            <a:r>
              <a:t>SaleSerializer y ProductSaleSerializer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>
            <a:normAutofit/>
          </a:bodyPr>
          <a:lstStyle/>
          <a:p>
            <a:pPr algn="ctr">
              <a:spcAft>
                <a:spcPts val="800"/>
              </a:spcAft>
              <a:defRPr sz="1600" b="1">
                <a:solidFill>
                  <a:srgbClr val="1E293B"/>
                </a:solidFill>
                <a:latin typeface="Georgia"/>
              </a:defRPr>
            </a:pPr>
            <a:r>
              <a:t>ProductSaleSerializer (Detalle)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product_name = CharField(source='product.name', read_only=True)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fields = ['id', 'product', 'product_name', 'quantity', 'unit_price', 'line_total', 'status', 'created_at', 'updated_at']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read_only_fields = fields (en ISS-07 es completamente de lectura).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1208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>
            <a:normAutofit/>
          </a:bodyPr>
          <a:lstStyle/>
          <a:p>
            <a:pPr algn="ctr">
              <a:spcAft>
                <a:spcPts val="800"/>
              </a:spcAft>
              <a:defRPr sz="1600" b="1">
                <a:solidFill>
                  <a:srgbClr val="1E293B"/>
                </a:solidFill>
                <a:latin typeface="Georgia"/>
              </a:defRPr>
            </a:pPr>
            <a:r>
              <a:t>SaleSerializer (Cabecera Anidada)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client_name = CharField(source='client.name', read_only=True)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lines = ProductSaleSerializer(many=True, read_only=True)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Permite obtener la venta completa con sus detalles anidados en una sola petición GET.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El alta transaccional de ventas se implementa posteriormente en ISS-11.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4F46E5"/>
                </a:solidFill>
                <a:latin typeface="Arial"/>
              </a:defRPr>
            </a:pPr>
            <a:r>
              <a:t>ISS-07 — SERIALIZERS Y JSON CAMELCASE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E293B"/>
                </a:solidFill>
                <a:latin typeface="Georgia"/>
              </a:defRPr>
            </a:pPr>
            <a:r>
              <a:t>Flujo de Traducción en el Borde HTTP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728655" cy="4572000"/>
          </a:xfrm>
          <a:prstGeom prst="roundRect">
            <a:avLst/>
          </a:prstGeom>
          <a:solidFill>
            <a:srgbClr val="EEF2FF"/>
          </a:solidFill>
          <a:ln w="12700">
            <a:solidFill>
              <a:srgbClr val="4F46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>
            <a:normAutofit/>
          </a:bodyPr>
          <a:lstStyle/>
          <a:p>
            <a:pPr algn="ctr">
              <a:spcAft>
                <a:spcPts val="800"/>
              </a:spcAft>
              <a:defRPr sz="1600" b="1">
                <a:solidFill>
                  <a:srgbClr val="1E293B"/>
                </a:solidFill>
                <a:latin typeface="Georgia"/>
              </a:defRPr>
            </a:pPr>
            <a:r>
              <a:t>Ciclo Bidireccional de Datos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1. Solicitud Entrante (POST/PUT):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   Payload JSON en el cable HTTP: {"createdAt": "2026-10-01...", "productTypeId": 1}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   CamelCaseJSONParser traduce las claves a snake_case en Python: {'created_at': ..., 'product_type_id': 1}.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2. Procesamiento Backend &amp; ORM: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   Python opera nativamente con snake_case en modelos y BD.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3. Respuesta Saliente (GET/201 Created):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   Serializer pasa el objeto Python con atributos snake_case.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   CamelCaseJSONRenderer convierte las claves a camelCase para el cliente HTTP: {"createdAt": ..., "productTypeName": "Lácteos"}.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4F46E5"/>
                </a:solidFill>
                <a:latin typeface="Arial"/>
              </a:defRPr>
            </a:pPr>
            <a:r>
              <a:t>ISS-07 — SERIALIZERS Y JSON CAMELCASE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E293B"/>
                </a:solidFill>
                <a:latin typeface="Georgia"/>
              </a:defRPr>
            </a:pPr>
            <a:r>
              <a:t>Verificación del Contrato API: response.content vs response.data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>
            <a:normAutofit/>
          </a:bodyPr>
          <a:lstStyle/>
          <a:p>
            <a:pPr algn="ctr">
              <a:spcAft>
                <a:spcPts val="800"/>
              </a:spcAft>
              <a:defRPr sz="1600" b="1">
                <a:solidFill>
                  <a:srgbClr val="1E293B"/>
                </a:solidFill>
                <a:latin typeface="Georgia"/>
              </a:defRPr>
            </a:pPr>
            <a:r>
              <a:t>response.data (Estructura Interna)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Retornado por el APIClient de DRF.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El APIClient de pruebas parsea automáticamente el cuerpo de respuesta usando el parser configurado.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Por lo tanto, en response.data los atributos vuelven a aparecer en snake_case (created_at).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Es útil para aserciones de tipos de datos y valores lógicos.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12080" cy="4572000"/>
          </a:xfrm>
          <a:prstGeom prst="roundRect">
            <a:avLst/>
          </a:prstGeom>
          <a:solidFill>
            <a:srgbClr val="EEF2FF"/>
          </a:solidFill>
          <a:ln w="12700">
            <a:solidFill>
              <a:srgbClr val="4F46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>
            <a:normAutofit/>
          </a:bodyPr>
          <a:lstStyle/>
          <a:p>
            <a:pPr algn="ctr">
              <a:spcAft>
                <a:spcPts val="800"/>
              </a:spcAft>
              <a:defRPr sz="1600" b="1">
                <a:solidFill>
                  <a:srgbClr val="1E293B"/>
                </a:solidFill>
                <a:latin typeface="Georgia"/>
              </a:defRPr>
            </a:pPr>
            <a:r>
              <a:t>response.content (Cuerpo HTTP Real)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Contiene el string de bytes crudo enviado a través de la red HTTP.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Es el que recibe un cliente externo (React, Flutter, cURL).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Aserción de contrato requerida en pruebas: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  self.assertIn(b'createdAt', response.content)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  self.assertNotIn(b'created_at', response.content)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4F46E5"/>
                </a:solidFill>
                <a:latin typeface="Arial"/>
              </a:defRPr>
            </a:pPr>
            <a:r>
              <a:t>ISS-07 — SERIALIZERS Y JSON CAMELCASE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E293B"/>
                </a:solidFill>
                <a:latin typeface="Georgia"/>
              </a:defRPr>
            </a:pPr>
            <a:r>
              <a:t>Criterios de Aceptación y Evidencias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728655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>
            <a:normAutofit/>
          </a:bodyPr>
          <a:lstStyle/>
          <a:p>
            <a:pPr algn="ctr">
              <a:spcAft>
                <a:spcPts val="800"/>
              </a:spcAft>
              <a:defRPr sz="1600" b="1">
                <a:solidFill>
                  <a:srgbClr val="1E293B"/>
                </a:solidFill>
                <a:latin typeface="Georgia"/>
              </a:defRPr>
            </a:pPr>
            <a:r>
              <a:t>Matriz AC y Evidencia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• AC-07-01: El cuerpo HTTP de un cliente contiene 'createdAt' y NO 'created_at'.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  Evidencia EVI-07-01: Aserción sobre response.content en tests pasa exitosamente.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• AC-07-02: 'Maria@Example.com' se guarda en base de datos como 'maria@example.com'.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  Verificación: Test de cliente valida normalización en validate_email.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• AC-07-03: El producto informa 'productTypeName' sin requerir un segundo query al cliente.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  Verificación: Test de producto valida presencia de productTypeName en payload de respuesta.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4F46E5"/>
                </a:solidFill>
                <a:latin typeface="Arial"/>
              </a:defRPr>
            </a:pPr>
            <a:r>
              <a:t>ISS-07 — SERIALIZERS Y JSON CAMELCASE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E293B"/>
                </a:solidFill>
                <a:latin typeface="Georgia"/>
              </a:defRPr>
            </a:pPr>
            <a:r>
              <a:t>Compuerta GATE y Preguntas de Defensa Oral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572000"/>
          </a:xfrm>
          <a:prstGeom prst="roundRect">
            <a:avLst/>
          </a:prstGeom>
          <a:solidFill>
            <a:srgbClr val="EEF2FF"/>
          </a:solidFill>
          <a:ln w="12700">
            <a:solidFill>
              <a:srgbClr val="4F46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>
            <a:normAutofit/>
          </a:bodyPr>
          <a:lstStyle/>
          <a:p>
            <a:pPr algn="ctr">
              <a:spcAft>
                <a:spcPts val="800"/>
              </a:spcAft>
              <a:defRPr sz="1600" b="1">
                <a:solidFill>
                  <a:srgbClr val="1E293B"/>
                </a:solidFill>
                <a:latin typeface="Georgia"/>
              </a:defRPr>
            </a:pPr>
            <a:r>
              <a:t>Tabla GATE (ISS-07)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AC-07-01 | JSON camelCase | EVI-07-01 | PASS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AC-07-02 | email normalizado | test cliente | PASS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AC-07-03 | nombre del tipo | test producto | PASS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Estado del GATE: PASS (Completamente superado)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1208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>
            <a:normAutofit/>
          </a:bodyPr>
          <a:lstStyle/>
          <a:p>
            <a:pPr algn="ctr">
              <a:spcAft>
                <a:spcPts val="800"/>
              </a:spcAft>
              <a:defRPr sz="1600" b="1">
                <a:solidFill>
                  <a:srgbClr val="1E293B"/>
                </a:solidFill>
                <a:latin typeface="Georgia"/>
              </a:defRPr>
            </a:pPr>
            <a:r>
              <a:t>Preguntas de Defensa Oral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1. ¿Por qué se prefiere traducir a camelCase en el renderer en lugar de modificar los nombres de campos en los modelos Django?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2. ¿Por qué response.content muestra 'createdAt' pero response.data en APIClient muestra 'created_at'?</a:t>
            </a:r>
          </a:p>
          <a:p>
            <a:pPr>
              <a:spcAft>
                <a:spcPts val="400"/>
              </a:spcAft>
              <a:defRPr sz="1200">
                <a:solidFill>
                  <a:srgbClr val="1E293B"/>
                </a:solidFill>
                <a:latin typeface="Arial"/>
              </a:defRPr>
            </a:pPr>
            <a:r>
              <a:t>• 3. ¿Qué beneficio aporta product_type_name con source='product_type.name' en el frontend?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