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14400" y="1097280"/>
            <a:ext cx="10362895" cy="46634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400"/>
              </a:spcAft>
              <a:defRPr sz="1400" b="1">
                <a:solidFill>
                  <a:srgbClr val="06B6D4"/>
                </a:solidFill>
                <a:latin typeface="Verdana"/>
              </a:defRPr>
            </a:pPr>
            <a:r>
              <a:t>APRENDIZAJE-EXPRESS — ISS-15</a:t>
            </a:r>
          </a:p>
          <a:p>
            <a:pPr algn="ctr">
              <a:spcAft>
                <a:spcPts val="1600"/>
              </a:spcAft>
              <a:defRPr sz="3000" b="1">
                <a:solidFill>
                  <a:srgbClr val="F8FAFC"/>
                </a:solidFill>
                <a:latin typeface="Georgia"/>
              </a:defRPr>
            </a:pPr>
            <a:r>
              <a:t>Feature Session: Inicio de Sesión, Registro,</a:t>
            </a:r>
            <a:br/>
            <a:r>
              <a:t>Perfil y Convivencia de las 3 Modalidades</a:t>
            </a:r>
          </a:p>
          <a:p>
            <a:pPr algn="ctr">
              <a:defRPr sz="1300">
                <a:solidFill>
                  <a:srgbClr val="64748B"/>
                </a:solidFill>
                <a:latin typeface="Verdana"/>
              </a:defRPr>
            </a:pPr>
            <a:r>
              <a:t>Orquestación final del ciclo de vida de la sesión, emisión de tokens y cierre de la Fase II (Auth + RBAC)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6B6D4"/>
                </a:solidFill>
                <a:latin typeface="Verdana"/>
              </a:defRPr>
            </a:pPr>
            <a:r>
              <a:t>FASE II: AUTH CON RBAC — ISS-15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Propósito del ISS-15 e Integración del Ciclo de Sesión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28416" cy="4480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/>
          <a:lstStyle/>
          <a:p>
            <a:pPr algn="ctr">
              <a:spcAft>
                <a:spcPts val="1200"/>
              </a:spcAft>
              <a:defRPr sz="1600" b="1">
                <a:solidFill>
                  <a:srgbClr val="06B6D4"/>
                </a:solidFill>
                <a:latin typeface="Georgia"/>
              </a:defRPr>
            </a:pPr>
            <a:r>
              <a:t>Punto de Entrada (Login)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Recibe identifier (usuario o email) y password en clear.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Valida la existencia del usuario activo en la BD.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Verifica el hash de contraseña con bcrypt.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Emite el par de tokens: Access (JWT 15m) y Refresh (Opaco 30d).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25696" y="1645920"/>
            <a:ext cx="3328416" cy="4480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/>
          <a:lstStyle/>
          <a:p>
            <a:pPr algn="ctr">
              <a:spcAft>
                <a:spcPts val="1200"/>
              </a:spcAft>
              <a:defRPr sz="1600" b="1">
                <a:solidFill>
                  <a:srgbClr val="10B981"/>
                </a:solidFill>
                <a:latin typeface="Georgia"/>
              </a:defRPr>
            </a:pPr>
            <a:r>
              <a:t>Renovación y Salida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POST /api/sesion/refresh: rota el refresh token con reuse detection.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Ventana deslizante que extiende la sesión del usuario activo.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POST /api/sesion/logout: revoca la sesión activa inmediatamente.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Integración transparente con el módulo RefreshTokens.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19872" y="1645920"/>
            <a:ext cx="3328416" cy="4480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/>
          <a:lstStyle/>
          <a:p>
            <a:pPr algn="ctr">
              <a:spcAft>
                <a:spcPts val="1200"/>
              </a:spcAft>
              <a:defRPr sz="1600" b="1">
                <a:solidFill>
                  <a:srgbClr val="F59E0B"/>
                </a:solidFill>
                <a:latin typeface="Georgia"/>
              </a:defRPr>
            </a:pPr>
            <a:r>
              <a:t>Perfil y Permisos Efectivos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GET /api/sesion/perfil: retorna identidad del usuario (sin hash).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GET /api/permisos: expone los (method, path) concedidos.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Demuestra la convivencia de las 3 modalidades de acceso.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Auditoría con deviceInfo (User-Agent recortado a 500 chars).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6B6D4"/>
                </a:solidFill>
                <a:latin typeface="Verdana"/>
              </a:defRPr>
            </a:pPr>
            <a:r>
              <a:t>FASE II: AUTH CON RBAC — ISS-15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Arquitectura por Capas y Contratos DTO de Sesión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spcAft>
                <a:spcPts val="1000"/>
              </a:spcAft>
              <a:defRPr sz="1600" b="1">
                <a:solidFill>
                  <a:srgbClr val="06B6D4"/>
                </a:solidFill>
                <a:latin typeface="Georgia"/>
              </a:defRPr>
            </a:pPr>
            <a:r>
              <a:t>Contratos DTO (`features/auth/session/dto/`)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LoginDto: identifier (minúsculas: username o email) + password.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RefreshSessionDto: refresh_token viaja en el body (credencial de sesión).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LogoutSessionDto: refresh_token a revocar explícitamente.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SessionTokensDto: access_token, token_type, expires_in, refresh_token.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ProfileDto: id, username, email, status (excluye estrictamente el hash).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4805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spcAft>
                <a:spcPts val="1000"/>
              </a:spcAft>
              <a:defRPr sz="1600" b="1">
                <a:solidFill>
                  <a:srgbClr val="10B981"/>
                </a:solidFill>
                <a:latin typeface="Georgia"/>
              </a:defRPr>
            </a:pPr>
            <a:r>
              <a:t>Flujo de Responsabilidades</a:t>
            </a:r>
          </a:p>
          <a:p>
            <a:pPr>
              <a:spcAft>
                <a:spcPts val="8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SessionController: Extiende BaseController.run(), extrae req.body y req.auth, obtiene User-Agent recortado a 500 chars.</a:t>
            </a:r>
          </a:p>
          <a:p>
            <a:pPr>
              <a:spcAft>
                <a:spcPts val="8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SessionService: Orquesta la autenticación con UsersRepository, la emisión de refresh tokens con RefreshTokensService y la firma de JWT con jwt.ts.</a:t>
            </a:r>
          </a:p>
          <a:p>
            <a:pPr>
              <a:spcAft>
                <a:spcPts val="8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UsersRepository: Método findByIdentifierWithPassword() que recupera la entidad incluyendo la contraseña para verificación.</a:t>
            </a:r>
          </a:p>
          <a:p>
            <a:pPr>
              <a:spcAft>
                <a:spcPts val="8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SessionRoutes: Declaración explícita de las tres modalidades de acceso en el enrutado de Express.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6B6D4"/>
                </a:solidFill>
                <a:latin typeface="Verdana"/>
              </a:defRPr>
            </a:pPr>
            <a:r>
              <a:t>FASE II: AUTH CON RBAC — ISS-15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Secuencia del Método Login &amp; Emisión de Credenciales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4805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274320"/>
          <a:lstStyle/>
          <a:p>
            <a:pPr algn="ctr">
              <a:spcAft>
                <a:spcPts val="1200"/>
              </a:spcAft>
              <a:defRPr sz="1800" b="1">
                <a:solidFill>
                  <a:srgbClr val="F59E0B"/>
                </a:solidFill>
                <a:latin typeface="Georgia"/>
              </a:defRPr>
            </a:pPr>
            <a:r>
              <a:t>Paso a Paso: POST /api/sesion/login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1. Búsqueda por Identificador: UsersRepository.findByIdentifierWithPassword(identifier) busca coincidencia por username O por email.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2. Validación de Estado: Si el usuario no existe o status !== 'active', detiene la ejecución inmediatamente.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3. Verificación de Contraseña: comparePassword(password, user.password_hash) valida el hash bcrypt (12 rondas).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4. Emisión de Refresh Token Opaco: RefreshTokensService.issue(user.id, deviceInfo) genera un token opaco, guarda su SHA-256 en BD y retorna el valor en claro.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5. Firma de Access Token (JWT): signAccessToken(user) firma un JWT HS256 con claims estándar (sub, username, jti, iss, aud, exp=15m).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6. Respuesta Estructurada: Retorna 200 OK con SessionTokensDto { access_token, token_type: 'Bearer', expires_in: 900, refresh_token }.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6B6D4"/>
                </a:solidFill>
                <a:latin typeface="Verdana"/>
              </a:defRPr>
            </a:pPr>
            <a:r>
              <a:t>FASE II: AUTH CON RBAC — ISS-15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Convivencia de las Tres Modalidades de Acceso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28416" cy="4480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82880"/>
          <a:lstStyle/>
          <a:p>
            <a:pPr algn="ctr">
              <a:defRPr sz="1400" b="1">
                <a:solidFill>
                  <a:srgbClr val="06B6D4"/>
                </a:solidFill>
                <a:latin typeface="Georgia"/>
              </a:defRPr>
            </a:pPr>
            <a:r>
              <a:t>MODALIDAD 1: OPEN</a:t>
            </a:r>
          </a:p>
          <a:p>
            <a:pPr>
              <a:spcAft>
                <a:spcPts val="1000"/>
              </a:spcAft>
              <a:defRPr sz="1000">
                <a:solidFill>
                  <a:srgbClr val="64748B"/>
                </a:solidFill>
                <a:latin typeface="Verdana"/>
              </a:defRPr>
            </a:pPr>
            <a:r>
              <a:t>Rutas sin identidad previa</a:t>
            </a:r>
          </a:p>
          <a:p>
            <a:pPr>
              <a:spcAft>
                <a:spcPts val="400"/>
              </a:spcAft>
              <a:defRPr sz="1100" b="1">
                <a:solidFill>
                  <a:srgbClr val="0F172A"/>
                </a:solidFill>
                <a:latin typeface="Verdana"/>
              </a:defRPr>
            </a:pPr>
            <a:r>
              <a:t>• POST /api/sesion/login</a:t>
            </a:r>
          </a:p>
          <a:p>
            <a:pPr>
              <a:spcAft>
                <a:spcPts val="400"/>
              </a:spcAft>
              <a:defRPr sz="1100" b="1">
                <a:solidFill>
                  <a:srgbClr val="0F172A"/>
                </a:solidFill>
                <a:latin typeface="Verdana"/>
              </a:defRPr>
            </a:pPr>
            <a:r>
              <a:t>• POST /api/sesion/refresh</a:t>
            </a:r>
          </a:p>
          <a:p>
            <a:pPr>
              <a:spcAft>
                <a:spcPts val="400"/>
              </a:spcAft>
              <a:defRPr sz="1100" b="1">
                <a:solidFill>
                  <a:srgbClr val="0F172A"/>
                </a:solidFill>
                <a:latin typeface="Verdana"/>
              </a:defRPr>
            </a:pPr>
            <a:r>
              <a:t>• POST /api/sesion/logout</a:t>
            </a:r>
          </a:p>
          <a:p>
            <a:br/>
            <a:pPr>
              <a:defRPr sz="1000">
                <a:solidFill>
                  <a:srgbClr val="0F172A"/>
                </a:solidFill>
                <a:latin typeface="Verdana"/>
              </a:defRPr>
            </a:pPr>
            <a:r>
              <a:t>No exigen cabecera Authorization: Bearer. Nota: OPEN no significa 'sin credencial'; refresh y logout exigen el refresh_token en el body.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25696" y="1645920"/>
            <a:ext cx="3328416" cy="4480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82880"/>
          <a:lstStyle/>
          <a:p>
            <a:pPr algn="ctr">
              <a:defRPr sz="1400" b="1">
                <a:solidFill>
                  <a:srgbClr val="10B981"/>
                </a:solidFill>
                <a:latin typeface="Georgia"/>
              </a:defRPr>
            </a:pPr>
            <a:r>
              <a:t>MODALIDAD 2: JWT</a:t>
            </a:r>
          </a:p>
          <a:p>
            <a:pPr>
              <a:spcAft>
                <a:spcPts val="1000"/>
              </a:spcAft>
              <a:defRPr sz="1000">
                <a:solidFill>
                  <a:srgbClr val="64748B"/>
                </a:solidFill>
                <a:latin typeface="Verdana"/>
              </a:defRPr>
            </a:pPr>
            <a:r>
              <a:t>Rutas con identidad verificada</a:t>
            </a:r>
          </a:p>
          <a:p>
            <a:pPr>
              <a:spcAft>
                <a:spcPts val="400"/>
              </a:spcAft>
              <a:defRPr sz="1100" b="1">
                <a:solidFill>
                  <a:srgbClr val="0F172A"/>
                </a:solidFill>
                <a:latin typeface="Verdana"/>
              </a:defRPr>
            </a:pPr>
            <a:r>
              <a:t>• GET /api/sesion/perfil</a:t>
            </a:r>
          </a:p>
          <a:p>
            <a:pPr>
              <a:spcAft>
                <a:spcPts val="400"/>
              </a:spcAft>
              <a:defRPr sz="1100" b="1">
                <a:solidFill>
                  <a:srgbClr val="0F172A"/>
                </a:solidFill>
                <a:latin typeface="Verdana"/>
              </a:defRPr>
            </a:pPr>
            <a:r>
              <a:t>• GET /api/permisos</a:t>
            </a:r>
          </a:p>
          <a:p>
            <a:pPr>
              <a:spcAft>
                <a:spcPts val="400"/>
              </a:spcAft>
              <a:defRPr sz="1100" b="1">
                <a:solidFill>
                  <a:srgbClr val="0F172A"/>
                </a:solidFill>
                <a:latin typeface="Verdana"/>
              </a:defRPr>
            </a:pPr>
            <a:r>
              <a:t>• GET /api/sesiones</a:t>
            </a:r>
          </a:p>
          <a:p>
            <a:br/>
            <a:pPr>
              <a:defRPr sz="1000">
                <a:solidFill>
                  <a:srgbClr val="0F172A"/>
                </a:solidFill>
                <a:latin typeface="Verdana"/>
              </a:defRPr>
            </a:pPr>
            <a:r>
              <a:t>Exigen middleware authenticate. Verifican la firma del JWT y que el usuario siga activo. No requieren concesión granular en la matriz RBAC.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19872" y="1645920"/>
            <a:ext cx="3328416" cy="4480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43F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82880"/>
          <a:lstStyle/>
          <a:p>
            <a:pPr algn="ctr">
              <a:defRPr sz="1400" b="1">
                <a:solidFill>
                  <a:srgbClr val="F43F5E"/>
                </a:solidFill>
                <a:latin typeface="Georgia"/>
              </a:defRPr>
            </a:pPr>
            <a:r>
              <a:t>MODALIDAD 3: JWT + RBAC</a:t>
            </a:r>
          </a:p>
          <a:p>
            <a:pPr>
              <a:spcAft>
                <a:spcPts val="1000"/>
              </a:spcAft>
              <a:defRPr sz="1000">
                <a:solidFill>
                  <a:srgbClr val="64748B"/>
                </a:solidFill>
                <a:latin typeface="Verdana"/>
              </a:defRPr>
            </a:pPr>
            <a:r>
              <a:t>Rutas protegidas por matriz</a:t>
            </a:r>
          </a:p>
          <a:p>
            <a:pPr>
              <a:spcAft>
                <a:spcPts val="400"/>
              </a:spcAft>
              <a:defRPr sz="1100" b="1">
                <a:solidFill>
                  <a:srgbClr val="0F172A"/>
                </a:solidFill>
                <a:latin typeface="Verdana"/>
              </a:defRPr>
            </a:pPr>
            <a:r>
              <a:t>• POST /api/clientes</a:t>
            </a:r>
          </a:p>
          <a:p>
            <a:pPr>
              <a:spcAft>
                <a:spcPts val="400"/>
              </a:spcAft>
              <a:defRPr sz="1100" b="1">
                <a:solidFill>
                  <a:srgbClr val="0F172A"/>
                </a:solidFill>
                <a:latin typeface="Verdana"/>
              </a:defRPr>
            </a:pPr>
            <a:r>
              <a:t>• GET /api/productos</a:t>
            </a:r>
          </a:p>
          <a:p>
            <a:pPr>
              <a:spcAft>
                <a:spcPts val="400"/>
              </a:spcAft>
              <a:defRPr sz="1100" b="1">
                <a:solidFill>
                  <a:srgbClr val="0F172A"/>
                </a:solidFill>
                <a:latin typeface="Verdana"/>
              </a:defRPr>
            </a:pPr>
            <a:r>
              <a:t>• POST /api/ventas</a:t>
            </a:r>
          </a:p>
          <a:p>
            <a:br/>
            <a:pPr>
              <a:defRPr sz="1000">
                <a:solidFill>
                  <a:srgbClr val="0F172A"/>
                </a:solidFill>
                <a:latin typeface="Verdana"/>
              </a:defRPr>
            </a:pPr>
            <a:r>
              <a:t>Exigen authenticate + authorize. Comprueban que el usuario tenga una concesión activa sobre la tupla (method, path) en resource_roles.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6B6D4"/>
                </a:solidFill>
                <a:latin typeface="Verdana"/>
              </a:defRPr>
            </a:pPr>
            <a:r>
              <a:t>FASE II: AUTH CON RBAC — ISS-15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Seguridad Anti-Enumeración y Manejo de Errores Genericos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4805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43F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274320"/>
          <a:lstStyle/>
          <a:p>
            <a:pPr algn="ctr">
              <a:spcAft>
                <a:spcPts val="1200"/>
              </a:spcAft>
              <a:defRPr sz="1800" b="1">
                <a:solidFill>
                  <a:srgbClr val="F43F5E"/>
                </a:solidFill>
                <a:latin typeface="Georgia"/>
              </a:defRPr>
            </a:pPr>
            <a:r>
              <a:t>Principios de Seguridad en la Autenticación</a:t>
            </a:r>
          </a:p>
          <a:p>
            <a:pPr>
              <a:spcAft>
                <a:spcPts val="10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Mismo 401 'Invalid credentials': Tanto si el usuario no existe como si la contraseña es incorrecta, el servidor responde exactamente la misma excepción AppError(401, 'Invalid credentials'). Esto previene ataques de enumeración de usuarios.</a:t>
            </a:r>
          </a:p>
          <a:p>
            <a:pPr>
              <a:spcAft>
                <a:spcPts val="10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Doble Verificación de Usuario Activo: Si un usuario es desactivado (status = 'inactive'), el login falla con 401 genérico y cualquier intento de refresh posterior revoca automáticamente todas sus sesiones abiertas.</a:t>
            </a:r>
          </a:p>
          <a:p>
            <a:pPr>
              <a:spcAft>
                <a:spcPts val="10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Disyunción Explícita de Errores HTTP: 401 Unauthorized indica un problema de credencial/identidad (ausente, caducado, manipulado). 403 Forbidden indica problema de concesión (sé quién eres, pero no tienes permiso).</a:t>
            </a:r>
          </a:p>
          <a:p>
            <a:pPr>
              <a:spcAft>
                <a:spcPts val="10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Auditoría de Dispositivo: Cada inicio de sesión registra IP y User-Agent (hasta 500 caracteres) en la tabla refresh_tokens para monitoreo de seguridad.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6B6D4"/>
                </a:solidFill>
                <a:latin typeface="Verdana"/>
              </a:defRPr>
            </a:pPr>
            <a:r>
              <a:t>FASE II: AUTH CON RBAC — ISS-15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Batería de Pruebas E2E y Smoke Test de las 3 Modalidades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4805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274320"/>
          <a:lstStyle/>
          <a:p>
            <a:pPr algn="ctr">
              <a:spcAft>
                <a:spcPts val="1000"/>
              </a:spcAft>
              <a:defRPr sz="1800" b="1">
                <a:solidFill>
                  <a:srgbClr val="06B6D4"/>
                </a:solidFill>
                <a:latin typeface="Georgia"/>
              </a:defRPr>
            </a:pPr>
            <a:r>
              <a:t>Verificación Observable con `curl`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1. Login OPEN (admin / seller): POST /api/sesion/login -&gt; 200 OK + access_token + refresh_token.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2. Lectura de Perfil JWT: GET /api/sesion/perfil con Bearer token -&gt; 200 OK con datos de la identidad.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3. Consulta de Permisos: GET /api/permisos con token de seller -&gt; 200 OK con 7 recursos (58 para admin).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4. Negocio Autorizado (admin): POST /api/clientes con token de admin -&gt; 201 Created.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5. Deny by Default (seller): POST /api/clientes con token de seller -&gt; 403 Forbidden.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6. Sin Cabecera Authorization: GET /api/clientes sin token -&gt; 401 Unauthorized.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7. Renovación Rotativa: POST /api/sesion/refresh -&gt; 200 OK + nuevos tokens; reusar el anterior da 401 y revoca la familia.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14400" y="731520"/>
            <a:ext cx="10362895" cy="5394960"/>
          </a:xfrm>
          <a:prstGeom prst="roundRect">
            <a:avLst/>
          </a:prstGeom>
          <a:solidFill>
            <a:srgbClr val="1E293B"/>
          </a:solidFill>
          <a:ln w="254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274320"/>
          <a:lstStyle/>
          <a:p>
            <a:pPr algn="ctr">
              <a:spcAft>
                <a:spcPts val="1200"/>
              </a:spcAft>
              <a:defRPr sz="2000" b="1">
                <a:solidFill>
                  <a:srgbClr val="10B981"/>
                </a:solidFill>
                <a:latin typeface="Georgia"/>
              </a:defRPr>
            </a:pPr>
            <a:r>
              <a:t>CRITERIOS DE CIERRE GATE — ISS-15 Y LABORATORIO FINAL</a:t>
            </a:r>
          </a:p>
          <a:p>
            <a:pPr>
              <a:spcAft>
                <a:spcPts val="600"/>
              </a:spcAft>
              <a:defRPr sz="1100">
                <a:solidFill>
                  <a:srgbClr val="F8FAFC"/>
                </a:solidFill>
                <a:latin typeface="Verdana"/>
              </a:defRPr>
            </a:pPr>
            <a:r>
              <a:t>[X] npx tsc --noEmit finaliza con cero errores de tipos en todo el proyecto.</a:t>
            </a:r>
          </a:p>
          <a:p>
            <a:pPr>
              <a:spcAft>
                <a:spcPts val="600"/>
              </a:spcAft>
              <a:defRPr sz="1100">
                <a:solidFill>
                  <a:srgbClr val="F8FAFC"/>
                </a:solidFill>
                <a:latin typeface="Verdana"/>
              </a:defRPr>
            </a:pPr>
            <a:r>
              <a:t>[X] Las 12 features (5 business + 7 auth) y las 11 tablas están completamente operativas.</a:t>
            </a:r>
          </a:p>
          <a:p>
            <a:pPr>
              <a:spcAft>
                <a:spcPts val="600"/>
              </a:spcAft>
              <a:defRPr sz="1100">
                <a:solidFill>
                  <a:srgbClr val="F8FAFC"/>
                </a:solidFill>
                <a:latin typeface="Verdana"/>
              </a:defRPr>
            </a:pPr>
            <a:r>
              <a:t>[X] Conviven las 3 modalidades de acceso por ruta (OPEN, JWT, JWT + RBAC).</a:t>
            </a:r>
          </a:p>
          <a:p>
            <a:pPr>
              <a:spcAft>
                <a:spcPts val="600"/>
              </a:spcAft>
              <a:defRPr sz="1100">
                <a:solidFill>
                  <a:srgbClr val="F8FAFC"/>
                </a:solidFill>
                <a:latin typeface="Verdana"/>
              </a:defRPr>
            </a:pPr>
            <a:r>
              <a:t>[X] Matriz RBAC determinista sembrada (2 roles, 58 recursos, 2 usuarios, 65 concesiones).</a:t>
            </a:r>
          </a:p>
          <a:p>
            <a:pPr>
              <a:spcAft>
                <a:spcPts val="600"/>
              </a:spcAft>
              <a:defRPr sz="1100">
                <a:solidFill>
                  <a:srgbClr val="F8FAFC"/>
                </a:solidFill>
                <a:latin typeface="Verdana"/>
              </a:defRPr>
            </a:pPr>
            <a:r>
              <a:t>[X] No existe la entidad Permission: el permiso es la fila resource_roles(role_id, resource_id).</a:t>
            </a:r>
          </a:p>
          <a:p>
            <a:pPr>
              <a:spcAft>
                <a:spcPts val="600"/>
              </a:spcAft>
              <a:defRPr sz="1100">
                <a:solidFill>
                  <a:srgbClr val="F8FAFC"/>
                </a:solidFill>
                <a:latin typeface="Verdana"/>
              </a:defRPr>
            </a:pPr>
            <a:r>
              <a:t>[X] Deny by default verificado: cualquier intento de acceso sin concesión activa responde 403.</a:t>
            </a:r>
          </a:p>
          <a:p>
            <a:pPr>
              <a:spcAft>
                <a:spcPts val="600"/>
              </a:spcAft>
              <a:defRPr sz="1100">
                <a:solidFill>
                  <a:srgbClr val="F8FAFC"/>
                </a:solidFill>
                <a:latin typeface="Verdana"/>
              </a:defRPr>
            </a:pPr>
            <a:r>
              <a:t>[X] Refresh token opaco con hash SHA-256, rotación en cada renovación y detección de reúso.</a:t>
            </a:r>
          </a:p>
          <a:p>
            <a:pPr>
              <a:spcAft>
                <a:spcPts val="600"/>
              </a:spcAft>
              <a:defRPr sz="1100">
                <a:solidFill>
                  <a:srgbClr val="F8FAFC"/>
                </a:solidFill>
                <a:latin typeface="Verdana"/>
              </a:defRPr>
            </a:pPr>
            <a:r>
              <a:t>[X] Swagger en /api/docs documenta bearerAuth, respuestas 401/403 y modalidad por operación.</a:t>
            </a:r>
          </a:p>
          <a:p>
            <a:pPr>
              <a:spcAft>
                <a:spcPts val="600"/>
              </a:spcAft>
              <a:defRPr sz="1100">
                <a:solidFill>
                  <a:srgbClr val="F8FAFC"/>
                </a:solidFill>
                <a:latin typeface="Verdana"/>
              </a:defRPr>
            </a:pPr>
            <a:r>
              <a:t>[X] Cierre de la Fase II: ¡Laboratorio Backend Completo en Verde!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