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914400" y="1097280"/>
            <a:ext cx="10362895" cy="4663440"/>
          </a:xfrm>
          <a:prstGeom prst="roundRect">
            <a:avLst/>
          </a:prstGeom>
          <a:solidFill>
            <a:srgbClr val="1E293B"/>
          </a:solidFill>
          <a:ln w="254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0" rIns="731520"/>
          <a:lstStyle/>
          <a:p>
            <a:pPr algn="ctr">
              <a:spcAft>
                <a:spcPts val="1400"/>
              </a:spcAft>
              <a:defRPr sz="1400" b="1">
                <a:solidFill>
                  <a:srgbClr val="06B6D4"/>
                </a:solidFill>
                <a:latin typeface="Verdana"/>
              </a:defRPr>
            </a:pPr>
            <a:r>
              <a:t>FASE II: AUTH CON RBAC — ISS-14</a:t>
            </a:r>
          </a:p>
          <a:p>
            <a:pPr>
              <a:spcAft>
                <a:spcPts val="1800"/>
              </a:spcAft>
              <a:defRPr sz="3400" b="1">
                <a:solidFill>
                  <a:srgbClr val="F8FAFC"/>
                </a:solidFill>
                <a:latin typeface="Georgia"/>
              </a:defRPr>
            </a:pPr>
            <a:r>
              <a:t>Feature RefreshTokens:</a:t>
            </a:r>
            <a:br/>
            <a:r>
              <a:t>Sesiones Renovables, Opacas y Revocables</a:t>
            </a:r>
          </a:p>
          <a:p>
            <a:pPr>
              <a:defRPr sz="1600">
                <a:solidFill>
                  <a:srgbClr val="94A3B8"/>
                </a:solidFill>
                <a:latin typeface="Verdana"/>
              </a:defRPr>
            </a:pPr>
            <a:r>
              <a:t>Gestión de sesiones de larga duración con rotación estricta de tokens opacos (SHA-256), revocación en BD y soporte multi-dispositivo.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Verdana"/>
              </a:defRPr>
            </a:pPr>
            <a:r>
              <a:t>APRENDIZAJE-EXPRESS — ISS-14</a:t>
            </a:r>
          </a:p>
          <a:p>
            <a:pPr>
              <a:defRPr sz="2600" b="1">
                <a:solidFill>
                  <a:srgbClr val="F8FAFC"/>
                </a:solidFill>
                <a:latin typeface="Georgia"/>
              </a:defRPr>
            </a:pPr>
            <a:r>
              <a:t>Propósito y Arquitectura de Sesión Renovables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3383280" cy="45720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365760" lIns="274320" rIns="274320"/>
          <a:lstStyle/>
          <a:p>
            <a:pPr algn="ctr">
              <a:spcAft>
                <a:spcPts val="600"/>
              </a:spcAft>
              <a:defRPr sz="2000" b="1">
                <a:solidFill>
                  <a:srgbClr val="06B6D4"/>
                </a:solidFill>
                <a:latin typeface="Georgia"/>
              </a:defRPr>
            </a:pPr>
            <a:r>
              <a:t>Access Token (JWT)</a:t>
            </a:r>
          </a:p>
          <a:p>
            <a:pPr>
              <a:spcAft>
                <a:spcPts val="1400"/>
              </a:spcAft>
              <a:defRPr sz="1200" b="1">
                <a:solidFill>
                  <a:srgbClr val="F8FAFC"/>
                </a:solidFill>
                <a:latin typeface="Verdana"/>
              </a:defRPr>
            </a:pPr>
            <a:r>
              <a:t>Corta Duración (15m - 1h)</a:t>
            </a:r>
          </a:p>
          <a:p>
            <a:pPr>
              <a:defRPr sz="1300">
                <a:solidFill>
                  <a:srgbClr val="94A3B8"/>
                </a:solidFill>
                <a:latin typeface="Verdana"/>
              </a:defRPr>
            </a:pPr>
            <a:r>
              <a:t>Token JWT firmado con HS256. Sin estado (stateless) para rápida verificación en cada petición mediante el middleware authenticate.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97680" y="1645920"/>
            <a:ext cx="3383280" cy="45720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365760" lIns="274320" rIns="274320"/>
          <a:lstStyle/>
          <a:p>
            <a:pPr algn="ctr">
              <a:spcAft>
                <a:spcPts val="600"/>
              </a:spcAft>
              <a:defRPr sz="2000" b="1">
                <a:solidFill>
                  <a:srgbClr val="10B981"/>
                </a:solidFill>
                <a:latin typeface="Georgia"/>
              </a:defRPr>
            </a:pPr>
            <a:r>
              <a:t>Refresh Token (Opaco)</a:t>
            </a:r>
          </a:p>
          <a:p>
            <a:pPr>
              <a:spcAft>
                <a:spcPts val="1400"/>
              </a:spcAft>
              <a:defRPr sz="1200" b="1">
                <a:solidFill>
                  <a:srgbClr val="F8FAFC"/>
                </a:solidFill>
                <a:latin typeface="Verdana"/>
              </a:defRPr>
            </a:pPr>
            <a:r>
              <a:t>Larga Duración (7d - 30d)</a:t>
            </a:r>
          </a:p>
          <a:p>
            <a:pPr>
              <a:defRPr sz="1300">
                <a:solidFill>
                  <a:srgbClr val="94A3B8"/>
                </a:solidFill>
                <a:latin typeface="Verdana"/>
              </a:defRPr>
            </a:pPr>
            <a:r>
              <a:t>Cadena aleatoria criptográfica segura de 64 caracteres. Con estado (stateful), persistido como Hash SHA-256 en la tabla refresh_tokens.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863840" y="1645920"/>
            <a:ext cx="3383280" cy="45720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365760" lIns="274320" rIns="274320"/>
          <a:lstStyle/>
          <a:p>
            <a:pPr algn="ctr">
              <a:spcAft>
                <a:spcPts val="600"/>
              </a:spcAft>
              <a:defRPr sz="2000" b="1">
                <a:solidFill>
                  <a:srgbClr val="F59E0B"/>
                </a:solidFill>
                <a:latin typeface="Georgia"/>
              </a:defRPr>
            </a:pPr>
            <a:r>
              <a:t>Rotación Estricta</a:t>
            </a:r>
          </a:p>
          <a:p>
            <a:pPr>
              <a:spcAft>
                <a:spcPts val="1400"/>
              </a:spcAft>
              <a:defRPr sz="1200" b="1">
                <a:solidFill>
                  <a:srgbClr val="F8FAFC"/>
                </a:solidFill>
                <a:latin typeface="Verdana"/>
              </a:defRPr>
            </a:pPr>
            <a:r>
              <a:t>Invalidación Inmediata</a:t>
            </a:r>
          </a:p>
          <a:p>
            <a:pPr>
              <a:defRPr sz="1300">
                <a:solidFill>
                  <a:srgbClr val="94A3B8"/>
                </a:solidFill>
                <a:latin typeface="Verdana"/>
              </a:defRPr>
            </a:pPr>
            <a:r>
              <a:t>Al refrescar la sesión, el refresh token usado se marca como revocado (revoked_at = NOW()) y se emite un nuevo par de tokens.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Verdana"/>
              </a:defRPr>
            </a:pPr>
            <a:r>
              <a:t>APRENDIZAJE-EXPRESS — ISS-14</a:t>
            </a:r>
          </a:p>
          <a:p>
            <a:pPr>
              <a:defRPr sz="2600" b="1">
                <a:solidFill>
                  <a:srgbClr val="F8FAFC"/>
                </a:solidFill>
                <a:latin typeface="Georgia"/>
              </a:defRPr>
            </a:pPr>
            <a:r>
              <a:t>Anatomía de la Tabla refresh_tokens y SHA-256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200"/>
              </a:spcAft>
              <a:defRPr sz="1300" b="1">
                <a:solidFill>
                  <a:srgbClr val="06B6D4"/>
                </a:solidFill>
                <a:latin typeface="Verdana"/>
              </a:defRPr>
            </a:pPr>
            <a:r>
              <a:t>ESTRUCTURA EN BASE DE DATOS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id (INTEGER / BIGINT): Clave primaria autoincremental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user_id (FK -&gt; users.id): Identifica al propietario del token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token_hash (VARCHAR(64)): Hash SHA-256 del token opaco (NUNCA el token crudo)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expires_at (DATETIME): Fecha límite de validez del token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revoked_at (DATETIME NULL): Timestamp de revocación (NULL = activo)</a:t>
            </a:r>
          </a:p>
          <a:p>
            <a:pPr>
              <a:spcAft>
                <a:spcPts val="6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ip_address / user_agent (VARCHAR): Auditoria y contexto del cliente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 rIns="365760"/>
          <a:lstStyle/>
          <a:p>
            <a:pPr algn="ctr">
              <a:spcAft>
                <a:spcPts val="1400"/>
              </a:spcAft>
              <a:defRPr sz="1300" b="1">
                <a:solidFill>
                  <a:srgbClr val="10B981"/>
                </a:solidFill>
                <a:latin typeface="Verdana"/>
              </a:defRPr>
            </a:pPr>
            <a:r>
              <a:t>PRINCIPIOS DE SEGURIDAD CRÍTICOS</a:t>
            </a:r>
          </a:p>
          <a:p>
            <a:pPr>
              <a:spcAft>
                <a:spcPts val="200"/>
              </a:spcAft>
              <a:defRPr sz="1600" b="1">
                <a:solidFill>
                  <a:srgbClr val="F59E0B"/>
                </a:solidFill>
                <a:latin typeface="Georgia"/>
              </a:defRPr>
            </a:pPr>
            <a:r>
              <a:t>Tokens Opacos</a:t>
            </a:r>
          </a:p>
          <a:p>
            <a:pPr>
              <a:spcAft>
                <a:spcPts val="1000"/>
              </a:spcAft>
              <a:defRPr sz="1200">
                <a:solidFill>
                  <a:srgbClr val="94A3B8"/>
                </a:solidFill>
                <a:latin typeface="Verdana"/>
              </a:defRPr>
            </a:pPr>
            <a:r>
              <a:t>Generados mediante crypto.randomBytes(32).toString('hex'). Impredecibles de 64 caracteres.</a:t>
            </a:r>
          </a:p>
          <a:p>
            <a:pPr>
              <a:spcAft>
                <a:spcPts val="200"/>
              </a:spcAft>
              <a:defRPr sz="1600" b="1">
                <a:solidFill>
                  <a:srgbClr val="F59E0B"/>
                </a:solidFill>
                <a:latin typeface="Georgia"/>
              </a:defRPr>
            </a:pPr>
            <a:r>
              <a:t>Almacenamiento Seguro</a:t>
            </a:r>
          </a:p>
          <a:p>
            <a:pPr>
              <a:spcAft>
                <a:spcPts val="1000"/>
              </a:spcAft>
              <a:defRPr sz="1200">
                <a:solidFill>
                  <a:srgbClr val="94A3B8"/>
                </a:solidFill>
                <a:latin typeface="Verdana"/>
              </a:defRPr>
            </a:pPr>
            <a:r>
              <a:t>Si la base de datos se compromete, los atacantes solo obtienen hashes SHA-256 inservibles.</a:t>
            </a:r>
          </a:p>
          <a:p>
            <a:pPr>
              <a:spcAft>
                <a:spcPts val="200"/>
              </a:spcAft>
              <a:defRPr sz="1600" b="1">
                <a:solidFill>
                  <a:srgbClr val="F59E0B"/>
                </a:solidFill>
                <a:latin typeface="Georgia"/>
              </a:defRPr>
            </a:pPr>
            <a:r>
              <a:t>Detección de Reuso</a:t>
            </a:r>
          </a:p>
          <a:p>
            <a:pPr>
              <a:spcAft>
                <a:spcPts val="1000"/>
              </a:spcAft>
              <a:defRPr sz="1200">
                <a:solidFill>
                  <a:srgbClr val="94A3B8"/>
                </a:solidFill>
                <a:latin typeface="Verdana"/>
              </a:defRPr>
            </a:pPr>
            <a:r>
              <a:t>Un intento de usar un token ya revocado (revoked_at != NULL) dispara una alerta y revoca todas las sesiones del usuario.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Verdana"/>
              </a:defRPr>
            </a:pPr>
            <a:r>
              <a:t>APRENDIZAJE-EXPRESS — ISS-14</a:t>
            </a:r>
          </a:p>
          <a:p>
            <a:pPr>
              <a:defRPr sz="2600" b="1">
                <a:solidFill>
                  <a:srgbClr val="F8FAFC"/>
                </a:solidFill>
                <a:latin typeface="Georgia"/>
              </a:defRPr>
            </a:pPr>
            <a:r>
              <a:t>Flujo de Rotación Estricta (RefreshToken Rotation)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5212080" cy="1371600"/>
          </a:xfrm>
          <a:prstGeom prst="roundRect">
            <a:avLst/>
          </a:prstGeom>
          <a:solidFill>
            <a:srgbClr val="1E293B"/>
          </a:solidFill>
          <a:ln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28600" rIns="228600"/>
          <a:lstStyle/>
          <a:p>
            <a:pPr algn="ctr">
              <a:spcAft>
                <a:spcPts val="400"/>
              </a:spcAft>
              <a:defRPr sz="1600" b="1">
                <a:solidFill>
                  <a:srgbClr val="F8FAFC"/>
                </a:solidFill>
                <a:latin typeface="Georgia"/>
              </a:defRPr>
            </a:pPr>
            <a:r>
              <a:t>1. Petición Refresh</a:t>
            </a:r>
          </a:p>
          <a:p>
            <a:pPr>
              <a:defRPr sz="1200">
                <a:solidFill>
                  <a:srgbClr val="94A3B8"/>
                </a:solidFill>
                <a:latin typeface="Verdana"/>
              </a:defRPr>
            </a:pPr>
            <a:r>
              <a:t>Cliente envía refresh_token crudo a POST /api/auth/refresh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0" y="1645920"/>
            <a:ext cx="5212080" cy="1371600"/>
          </a:xfrm>
          <a:prstGeom prst="roundRect">
            <a:avLst/>
          </a:prstGeom>
          <a:solidFill>
            <a:srgbClr val="1E293B"/>
          </a:solidFill>
          <a:ln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28600" rIns="228600"/>
          <a:lstStyle/>
          <a:p>
            <a:pPr algn="ctr">
              <a:spcAft>
                <a:spcPts val="400"/>
              </a:spcAft>
              <a:defRPr sz="1600" b="1">
                <a:solidFill>
                  <a:srgbClr val="F8FAFC"/>
                </a:solidFill>
                <a:latin typeface="Georgia"/>
              </a:defRPr>
            </a:pPr>
            <a:r>
              <a:t>2. Hash &amp; Lookup</a:t>
            </a:r>
          </a:p>
          <a:p>
            <a:pPr>
              <a:defRPr sz="1200">
                <a:solidFill>
                  <a:srgbClr val="94A3B8"/>
                </a:solidFill>
                <a:latin typeface="Verdana"/>
              </a:defRPr>
            </a:pPr>
            <a:r>
              <a:t>Servidor calcula SHA-256(refresh_token) y busca en BD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3200400"/>
            <a:ext cx="5212080" cy="1371600"/>
          </a:xfrm>
          <a:prstGeom prst="roundRect">
            <a:avLst/>
          </a:prstGeom>
          <a:solidFill>
            <a:srgbClr val="1E293B"/>
          </a:solidFill>
          <a:ln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28600" rIns="228600"/>
          <a:lstStyle/>
          <a:p>
            <a:pPr algn="ctr">
              <a:spcAft>
                <a:spcPts val="400"/>
              </a:spcAft>
              <a:defRPr sz="1600" b="1">
                <a:solidFill>
                  <a:srgbClr val="F8FAFC"/>
                </a:solidFill>
                <a:latin typeface="Georgia"/>
              </a:defRPr>
            </a:pPr>
            <a:r>
              <a:t>3. Validaciones</a:t>
            </a:r>
          </a:p>
          <a:p>
            <a:pPr>
              <a:defRPr sz="1200">
                <a:solidFill>
                  <a:srgbClr val="94A3B8"/>
                </a:solidFill>
                <a:latin typeface="Verdana"/>
              </a:defRPr>
            </a:pPr>
            <a:r>
              <a:t>Verifica expires_at &gt; NOW() y revoked_at IS NULL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3200400"/>
            <a:ext cx="5212080" cy="1371600"/>
          </a:xfrm>
          <a:prstGeom prst="roundRect">
            <a:avLst/>
          </a:prstGeom>
          <a:solidFill>
            <a:srgbClr val="1E293B"/>
          </a:solidFill>
          <a:ln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28600" rIns="228600"/>
          <a:lstStyle/>
          <a:p>
            <a:pPr algn="ctr">
              <a:spcAft>
                <a:spcPts val="400"/>
              </a:spcAft>
              <a:defRPr sz="1600" b="1">
                <a:solidFill>
                  <a:srgbClr val="F8FAFC"/>
                </a:solidFill>
                <a:latin typeface="Georgia"/>
              </a:defRPr>
            </a:pPr>
            <a:r>
              <a:t>4. Revocación</a:t>
            </a:r>
          </a:p>
          <a:p>
            <a:pPr>
              <a:defRPr sz="1200">
                <a:solidFill>
                  <a:srgbClr val="94A3B8"/>
                </a:solidFill>
                <a:latin typeface="Verdana"/>
              </a:defRPr>
            </a:pPr>
            <a:r>
              <a:t>Marca el token actual como revocado (revoked_at = NOW())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754880"/>
            <a:ext cx="5212080" cy="1371600"/>
          </a:xfrm>
          <a:prstGeom prst="roundRect">
            <a:avLst/>
          </a:prstGeom>
          <a:solidFill>
            <a:srgbClr val="1E293B"/>
          </a:solidFill>
          <a:ln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28600" rIns="228600"/>
          <a:lstStyle/>
          <a:p>
            <a:pPr algn="ctr">
              <a:spcAft>
                <a:spcPts val="400"/>
              </a:spcAft>
              <a:defRPr sz="1600" b="1">
                <a:solidFill>
                  <a:srgbClr val="F8FAFC"/>
                </a:solidFill>
                <a:latin typeface="Georgia"/>
              </a:defRPr>
            </a:pPr>
            <a:r>
              <a:t>5. Emisión Par</a:t>
            </a:r>
          </a:p>
          <a:p>
            <a:pPr>
              <a:defRPr sz="1200">
                <a:solidFill>
                  <a:srgbClr val="94A3B8"/>
                </a:solidFill>
                <a:latin typeface="Verdana"/>
              </a:defRPr>
            </a:pPr>
            <a:r>
              <a:t>Genera nuevo Access Token (JWT) y nuevo Refresh Token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4754880"/>
            <a:ext cx="5212080" cy="1371600"/>
          </a:xfrm>
          <a:prstGeom prst="roundRect">
            <a:avLst/>
          </a:prstGeom>
          <a:solidFill>
            <a:srgbClr val="1E293B"/>
          </a:solidFill>
          <a:ln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28600" rIns="228600"/>
          <a:lstStyle/>
          <a:p>
            <a:pPr algn="ctr">
              <a:spcAft>
                <a:spcPts val="400"/>
              </a:spcAft>
              <a:defRPr sz="1600" b="1">
                <a:solidFill>
                  <a:srgbClr val="F8FAFC"/>
                </a:solidFill>
                <a:latin typeface="Georgia"/>
              </a:defRPr>
            </a:pPr>
            <a:r>
              <a:t>6. Respuesta Clean</a:t>
            </a:r>
          </a:p>
          <a:p>
            <a:pPr>
              <a:defRPr sz="1200">
                <a:solidFill>
                  <a:srgbClr val="94A3B8"/>
                </a:solidFill>
                <a:latin typeface="Verdana"/>
              </a:defRPr>
            </a:pPr>
            <a:r>
              <a:t>Retorna el nuevo par de tokens al cliente en JSON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Verdana"/>
              </a:defRPr>
            </a:pPr>
            <a:r>
              <a:t>APRENDIZAJE-EXPRESS — ISS-14</a:t>
            </a:r>
          </a:p>
          <a:p>
            <a:pPr>
              <a:defRPr sz="2600" b="1">
                <a:solidFill>
                  <a:srgbClr val="F8FAFC"/>
                </a:solidFill>
                <a:latin typeface="Georgia"/>
              </a:defRPr>
            </a:pPr>
            <a:r>
              <a:t>Endpoints de Revocación: Local y Global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728655" cy="13716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spcAft>
                <a:spcPts val="400"/>
              </a:spcAft>
              <a:defRPr sz="1800" b="1">
                <a:solidFill>
                  <a:srgbClr val="06B6D4"/>
                </a:solidFill>
                <a:latin typeface="Georgia"/>
              </a:defRPr>
            </a:pPr>
            <a:r>
              <a:t>POST /api/auth/refresh  —  Renovación de Sesión</a:t>
            </a:r>
          </a:p>
          <a:p>
            <a:pPr>
              <a:defRPr sz="1300">
                <a:solidFill>
                  <a:srgbClr val="F8FAFC"/>
                </a:solidFill>
                <a:latin typeface="Verdana"/>
              </a:defRPr>
            </a:pPr>
            <a:r>
              <a:t>Invalida el token actual y emite un nuevo par. Requiere { refresh_token } en el body.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3200400"/>
            <a:ext cx="10728655" cy="13716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spcAft>
                <a:spcPts val="400"/>
              </a:spcAft>
              <a:defRPr sz="1800" b="1">
                <a:solidFill>
                  <a:srgbClr val="F59E0B"/>
                </a:solidFill>
                <a:latin typeface="Georgia"/>
              </a:defRPr>
            </a:pPr>
            <a:r>
              <a:t>POST /api/auth/revoke  —  Logout Local (Revocación Individual)</a:t>
            </a:r>
          </a:p>
          <a:p>
            <a:pPr>
              <a:defRPr sz="1300">
                <a:solidFill>
                  <a:srgbClr val="F8FAFC"/>
                </a:solidFill>
                <a:latin typeface="Verdana"/>
              </a:defRPr>
            </a:pPr>
            <a:r>
              <a:t>Invalida unicamente el refresh_token enviado. Ideal para cerrar sesión en el dispositivo actual.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4754880"/>
            <a:ext cx="10728655" cy="13716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43F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spcAft>
                <a:spcPts val="400"/>
              </a:spcAft>
              <a:defRPr sz="1800" b="1">
                <a:solidFill>
                  <a:srgbClr val="F43F5E"/>
                </a:solidFill>
                <a:latin typeface="Georgia"/>
              </a:defRPr>
            </a:pPr>
            <a:r>
              <a:t>POST /api/auth/revoke-all  —  Logout Global (Revocación Masiva)</a:t>
            </a:r>
          </a:p>
          <a:p>
            <a:pPr>
              <a:defRPr sz="1300">
                <a:solidFill>
                  <a:srgbClr val="F8FAFC"/>
                </a:solidFill>
                <a:latin typeface="Verdana"/>
              </a:defRPr>
            </a:pPr>
            <a:r>
              <a:t>Invalida TODOS los refresh tokens activos del usuario (revoked_at = NOW()). Fuerza la salida en todos los dispositivos.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Verdana"/>
              </a:defRPr>
            </a:pPr>
            <a:r>
              <a:t>APRENDIZAJE-EXPRESS — ISS-14</a:t>
            </a:r>
          </a:p>
          <a:p>
            <a:pPr>
              <a:defRPr sz="2600" b="1">
                <a:solidFill>
                  <a:srgbClr val="F8FAFC"/>
                </a:solidFill>
                <a:latin typeface="Georgia"/>
              </a:defRPr>
            </a:pPr>
            <a:r>
              <a:t>Arquitectura del Feature: Service &amp; Repository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spcAft>
                <a:spcPts val="1200"/>
              </a:spcAft>
              <a:defRPr sz="2000" b="1">
                <a:solidFill>
                  <a:srgbClr val="06B6D4"/>
                </a:solidFill>
                <a:latin typeface="Georgia"/>
              </a:defRPr>
            </a:pPr>
            <a:r>
              <a:t>RefreshTokensRepository</a:t>
            </a:r>
          </a:p>
          <a:p>
            <a:pPr>
              <a:spcAft>
                <a:spcPts val="8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create(data): Persiste un nuevo hash de refresh token</a:t>
            </a:r>
          </a:p>
          <a:p>
            <a:pPr>
              <a:spcAft>
                <a:spcPts val="8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findByHash(tokenHash): Busca por el hash SHA-256 calculado</a:t>
            </a:r>
          </a:p>
          <a:p>
            <a:pPr>
              <a:spcAft>
                <a:spcPts val="8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revoke(id): Asigna revoked_at = NOW() a un token específico</a:t>
            </a:r>
          </a:p>
          <a:p>
            <a:pPr>
              <a:spcAft>
                <a:spcPts val="8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revokeAllForUser(userId): Revoca masivamente todos los tokens del usuario</a:t>
            </a:r>
          </a:p>
          <a:p>
            <a:pPr>
              <a:spcAft>
                <a:spcPts val="8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deleteExpired(): Limpieza de mantenimiento de tokens caducados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spcAft>
                <a:spcPts val="1200"/>
              </a:spcAft>
              <a:defRPr sz="2000" b="1">
                <a:solidFill>
                  <a:srgbClr val="10B981"/>
                </a:solidFill>
                <a:latin typeface="Georgia"/>
              </a:defRPr>
            </a:pPr>
            <a:r>
              <a:t>RefreshTokensService</a:t>
            </a:r>
          </a:p>
          <a:p>
            <a:pPr>
              <a:spcAft>
                <a:spcPts val="10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refresh(refreshTokenRaw): Valida estado, revoca actual, emite nuevo par</a:t>
            </a:r>
          </a:p>
          <a:p>
            <a:pPr>
              <a:spcAft>
                <a:spcPts val="10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revokeToken(refreshTokenRaw): Valida y marca como revocado el token dado</a:t>
            </a:r>
          </a:p>
          <a:p>
            <a:pPr>
              <a:spcAft>
                <a:spcPts val="10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revokeAllUserTokens(userId): Ejecuta revocación masiva y limpia sesiones</a:t>
            </a:r>
          </a:p>
          <a:p>
            <a:pPr>
              <a:spcAft>
                <a:spcPts val="1000"/>
              </a:spcAft>
              <a:defRPr sz="1200">
                <a:solidFill>
                  <a:srgbClr val="F8FAFC"/>
                </a:solidFill>
                <a:latin typeface="Verdana"/>
              </a:defRPr>
            </a:pPr>
            <a:r>
              <a:t>• AppError Exception Handling: Lanza 401 Unauthorized para tokens expirados o revocados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Verdana"/>
              </a:defRPr>
            </a:pPr>
            <a:r>
              <a:t>APRENDIZAJE-EXPRESS — ISS-14</a:t>
            </a:r>
          </a:p>
          <a:p>
            <a:pPr>
              <a:defRPr sz="2600" b="1">
                <a:solidFill>
                  <a:srgbClr val="F8FAFC"/>
                </a:solidFill>
                <a:latin typeface="Georgia"/>
              </a:defRPr>
            </a:pPr>
            <a:r>
              <a:t>Especificación OpenAPI / Swagger: Auth / Sesiones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1E293B"/>
          </a:solidFill>
          <a:ln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spcAft>
                <a:spcPts val="1400"/>
              </a:spcAft>
              <a:defRPr sz="2000" b="1">
                <a:solidFill>
                  <a:srgbClr val="06B6D4"/>
                </a:solidFill>
                <a:latin typeface="Georgia"/>
              </a:defRPr>
            </a:pPr>
            <a:r>
              <a:t>REGISTRO DE ENDPOINTS BAJO LA ETIQUETA 'Auth / Sesiones'</a:t>
            </a:r>
          </a:p>
          <a:p>
            <a:pPr>
              <a:spcAft>
                <a:spcPts val="1200"/>
              </a:spcAft>
              <a:defRPr sz="1400">
                <a:solidFill>
                  <a:srgbClr val="F8FAFC"/>
                </a:solidFill>
                <a:latin typeface="Verdana"/>
              </a:defRPr>
            </a:pPr>
            <a:r>
              <a:t>• auth.swagger.ts: Centraliza las especificaciones Swagger de renovación y revocación de tokens.</a:t>
            </a:r>
          </a:p>
          <a:p>
            <a:pPr>
              <a:spcAft>
                <a:spcPts val="1200"/>
              </a:spcAft>
              <a:defRPr sz="1400">
                <a:solidFill>
                  <a:srgbClr val="F8FAFC"/>
                </a:solidFill>
                <a:latin typeface="Verdana"/>
              </a:defRPr>
            </a:pPr>
            <a:r>
              <a:t>• Respuestas Estandarizadas: HTTP 200 OK con el par de tokens renovados; HTTP 401 Unauthorized ante tokens inválidos, expirados o ya revocados.</a:t>
            </a:r>
          </a:p>
          <a:p>
            <a:pPr>
              <a:spcAft>
                <a:spcPts val="1200"/>
              </a:spcAft>
              <a:defRPr sz="1400">
                <a:solidFill>
                  <a:srgbClr val="F8FAFC"/>
                </a:solidFill>
                <a:latin typeface="Verdana"/>
              </a:defRPr>
            </a:pPr>
            <a:r>
              <a:t>• Schemas DTO Integrados: RefreshTokenInputDto, TokenResponseDto y MessageResponseDto registrados en el componente OpenAPI global.</a:t>
            </a:r>
          </a:p>
          <a:p>
            <a:pPr>
              <a:spcAft>
                <a:spcPts val="1200"/>
              </a:spcAft>
              <a:defRPr sz="1400">
                <a:solidFill>
                  <a:srgbClr val="F8FAFC"/>
                </a:solidFill>
                <a:latin typeface="Verdana"/>
              </a:defRPr>
            </a:pPr>
            <a:r>
              <a:t>• Exposición UI: Disponibles para prueba interactiva en http://localhost:4000/api/docs.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45720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Verdana"/>
              </a:defRPr>
            </a:pPr>
            <a:r>
              <a:t>APRENDIZAJE-EXPRESS — ISS-14</a:t>
            </a:r>
          </a:p>
          <a:p>
            <a:pPr>
              <a:defRPr sz="2600" b="1">
                <a:solidFill>
                  <a:srgbClr val="F8FAFC"/>
                </a:solidFill>
                <a:latin typeface="Georgia"/>
              </a:defRPr>
            </a:pPr>
            <a:r>
              <a:t>Criterios de Cierre GATE (DoD del ISS-14)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1E293B"/>
          </a:solidFill>
          <a:ln w="254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spcAft>
                <a:spcPts val="1600"/>
              </a:spcAft>
              <a:defRPr sz="2000" b="1">
                <a:solidFill>
                  <a:srgbClr val="10B981"/>
                </a:solidFill>
                <a:latin typeface="Georgia"/>
              </a:defRPr>
            </a:pPr>
            <a:r>
              <a:t>CHECKLIST OBLIGATORIO DE VERIFICACIÓN (GATE VERDE)</a:t>
            </a:r>
          </a:p>
          <a:p>
            <a:pPr>
              <a:spcAft>
                <a:spcPts val="1000"/>
              </a:spcAft>
              <a:defRPr sz="1300" b="1">
                <a:solidFill>
                  <a:srgbClr val="F8FAFC"/>
                </a:solidFill>
                <a:latin typeface="Verdana"/>
              </a:defRPr>
            </a:pPr>
            <a:r>
              <a:t>[✓] 1. Compilación Estricta: npx tsc --noEmit ejecuta con 0 errores de tipos.</a:t>
            </a:r>
          </a:p>
          <a:p>
            <a:pPr>
              <a:spcAft>
                <a:spcPts val="1000"/>
              </a:spcAft>
              <a:defRPr sz="1300" b="1">
                <a:solidFill>
                  <a:srgbClr val="F8FAFC"/>
                </a:solidFill>
                <a:latin typeface="Verdana"/>
              </a:defRPr>
            </a:pPr>
            <a:r>
              <a:t>[✓] 2. Creación de Tabla: Tabla refresh_tokens creada y relacionada mediante FK con users.</a:t>
            </a:r>
          </a:p>
          <a:p>
            <a:pPr>
              <a:spcAft>
                <a:spcPts val="1000"/>
              </a:spcAft>
              <a:defRPr sz="1300" b="1">
                <a:solidFill>
                  <a:srgbClr val="F8FAFC"/>
                </a:solidFill>
                <a:latin typeface="Verdana"/>
              </a:defRPr>
            </a:pPr>
            <a:r>
              <a:t>[✓] 3. Rotación Funcional: POST /api/auth/refresh invalida el token usado y emite uno nuevo.</a:t>
            </a:r>
          </a:p>
          <a:p>
            <a:pPr>
              <a:spcAft>
                <a:spcPts val="1000"/>
              </a:spcAft>
              <a:defRPr sz="1300" b="1">
                <a:solidFill>
                  <a:srgbClr val="F8FAFC"/>
                </a:solidFill>
                <a:latin typeface="Verdana"/>
              </a:defRPr>
            </a:pPr>
            <a:r>
              <a:t>[✓] 4. Detección de Reuso: Intentar reusar un token revocado o expirado devuelve 401 Unauthorized.</a:t>
            </a:r>
          </a:p>
          <a:p>
            <a:pPr>
              <a:spcAft>
                <a:spcPts val="1000"/>
              </a:spcAft>
              <a:defRPr sz="1300" b="1">
                <a:solidFill>
                  <a:srgbClr val="F8FAFC"/>
                </a:solidFill>
                <a:latin typeface="Verdana"/>
              </a:defRPr>
            </a:pPr>
            <a:r>
              <a:t>[✓] 5. Revocación Global: POST /api/auth/revoke-all invalida adecuadamente todas las sesiones del usuario.</a:t>
            </a:r>
          </a:p>
          <a:p>
            <a:pPr>
              <a:spcAft>
                <a:spcPts val="1000"/>
              </a:spcAft>
              <a:defRPr sz="1300" b="1">
                <a:solidFill>
                  <a:srgbClr val="F8FAFC"/>
                </a:solidFill>
                <a:latin typeface="Verdana"/>
              </a:defRPr>
            </a:pPr>
            <a:r>
              <a:t>[✓] 6. Habilitación del ISS-15: Queda lista la plataforma para el Cierre de Auth y login/sesión completa.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