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1371600"/>
            <a:ext cx="1828800" cy="762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200" b="1">
                <a:solidFill>
                  <a:srgbClr val="059669"/>
                </a:solidFill>
                <a:latin typeface="Verdana"/>
              </a:defRPr>
            </a:pPr>
            <a:r>
              <a:t>FASE II — AUTH CON RBAC</a:t>
            </a:r>
          </a:p>
          <a:p>
            <a:pPr>
              <a:spcAft>
                <a:spcPts val="1600"/>
              </a:spcAft>
              <a:defRPr sz="3600" b="1">
                <a:solidFill>
                  <a:srgbClr val="F8FAFC"/>
                </a:solidFill>
                <a:latin typeface="Georgia"/>
              </a:defRPr>
            </a:pPr>
            <a:r>
              <a:t>ISS-13: Middlewares de Acceso</a:t>
            </a:r>
            <a:br/>
            <a:r>
              <a:t>y las Tres Modalidades en Rutas</a:t>
            </a:r>
          </a:p>
          <a:p>
            <a:pPr>
              <a:defRPr sz="1600">
                <a:solidFill>
                  <a:srgbClr val="94A3B8"/>
                </a:solidFill>
                <a:latin typeface="Verdana"/>
              </a:defRPr>
            </a:pPr>
            <a:r>
              <a:t>Materialización de las tres modalidades (OPEN, JWT, JWT + RBAC) mediante middlewares componibles</a:t>
            </a:r>
            <a:br/>
            <a:r>
              <a:t>(authenticate y authorize) aplicados a las rutas de negocio sin alterar controladores ni servicios.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43600"/>
            <a:ext cx="1069848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Verdana"/>
              </a:defRPr>
            </a:pPr>
            <a:r>
              <a:t>Aprendizaje-Express | Laboratorio de Ingeniería Backend | Criterios de Aceptación 18.1 … 18.6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Propósito del ISS-13 e Integración Arquitectónica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Objetivo del Módulo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1E293B"/>
                </a:solidFill>
                <a:latin typeface="Verdana"/>
              </a:rPr>
              <a:t>• Capa Interceptora Transversal:</a:t>
            </a:r>
            <a:r>
              <a:rPr sz="1300">
                <a:solidFill>
                  <a:srgbClr val="0F172A"/>
                </a:solidFill>
                <a:latin typeface="Verdana"/>
              </a:rPr>
              <a:t> Insertar la barrera de seguridad entre la petición HTTP entrante y las rutas/controladores de la aplicación.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1E293B"/>
                </a:solidFill>
                <a:latin typeface="Verdana"/>
              </a:rPr>
              <a:t>• Consumo de la Matriz RBAC:</a:t>
            </a:r>
            <a:r>
              <a:rPr sz="1300">
                <a:solidFill>
                  <a:srgbClr val="0F172A"/>
                </a:solidFill>
                <a:latin typeface="Verdana"/>
              </a:rPr>
              <a:t> La matriz de permisos construida en ISS-12 pasa de ser un conjunto inerte de datos a decidir cada petición en tiempo real.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1E293B"/>
                </a:solidFill>
                <a:latin typeface="Verdana"/>
              </a:rPr>
              <a:t>• Cero Alteración de Negocio:</a:t>
            </a:r>
            <a:r>
              <a:rPr sz="1300">
                <a:solidFill>
                  <a:srgbClr val="0F172A"/>
                </a:solidFill>
                <a:latin typeface="Verdana"/>
              </a:rPr>
              <a:t> Los controladores, servicios y repositorios de la Fase I no se modifican en absoluto; la seguridad es declarativa en la capa de enrutado.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1E293B"/>
                </a:solidFill>
                <a:latin typeface="Verdana"/>
              </a:rPr>
              <a:t>• Efecto Inmediato por Datos:</a:t>
            </a:r>
            <a:r>
              <a:rPr sz="1300">
                <a:solidFill>
                  <a:srgbClr val="0F172A"/>
                </a:solidFill>
                <a:latin typeface="Verdana"/>
              </a:rPr>
              <a:t> Al no almacenar roles/permisos en el JWT, modificar un permiso en la BD surte efecto en la siguiente petición sin reemitir tokens.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46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Flujo de Petición Protegida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1. HTTP Request
</a:t>
            </a:r>
            <a:r>
              <a:rPr sz="1200">
                <a:solidFill>
                  <a:srgbClr val="64748B"/>
                </a:solidFill>
                <a:latin typeface="Verdana"/>
              </a:rPr>
              <a:t>Petición entrante con encabezado Authorization: Bearer &lt;token&gt;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2. authenticate
</a:t>
            </a:r>
            <a:r>
              <a:rPr sz="1200">
                <a:solidFill>
                  <a:srgbClr val="64748B"/>
                </a:solidFill>
                <a:latin typeface="Verdana"/>
              </a:rPr>
              <a:t>Valida JWT HS256, usuario 'active' en BD y adjunta req.auth (401 si falla)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3. authorize
</a:t>
            </a:r>
            <a:r>
              <a:rPr sz="1200">
                <a:solidFill>
                  <a:srgbClr val="64748B"/>
                </a:solidFill>
                <a:latin typeface="Verdana"/>
              </a:rPr>
              <a:t>Normaliza URL (method, path) y busca concesión activa en RBAC (403 si falla)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4. Controller / Handler
</a:t>
            </a:r>
            <a:r>
              <a:rPr sz="1200">
                <a:solidFill>
                  <a:srgbClr val="64748B"/>
                </a:solidFill>
                <a:latin typeface="Verdana"/>
              </a:rPr>
              <a:t>Ejecuta la lógica de negocio de la Fase I y retorna 200/201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Las Tres Modalidades de Acceso por Ruta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30175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059669"/>
                </a:solidFill>
                <a:latin typeface="Georgia"/>
              </a:defRPr>
            </a:pPr>
            <a:r>
              <a:t>1. Modalidad OPEN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Middlewares:</a:t>
            </a:r>
            <a:r>
              <a:rPr sz="1200">
                <a:solidFill>
                  <a:srgbClr val="0F172A"/>
                </a:solidFill>
              </a:rPr>
              <a:t> Ninguno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Exigencia:</a:t>
            </a:r>
            <a:r>
              <a:rPr sz="1200">
                <a:solidFill>
                  <a:srgbClr val="0F172A"/>
                </a:solidFill>
              </a:rPr>
              <a:t> Petición libre sin credenciales de identidad previas.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Propósito:</a:t>
            </a:r>
            <a:r>
              <a:rPr sz="1200">
                <a:solidFill>
                  <a:srgbClr val="0F172A"/>
                </a:solidFill>
              </a:rPr>
              <a:t> Puntos de entrada al sistema o documentación pública.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Ejemplos:</a:t>
            </a:r>
            <a:r>
              <a:rPr sz="1200">
                <a:solidFill>
                  <a:srgbClr val="0F172A"/>
                </a:solidFill>
              </a:rPr>
              <a:t>
 • POST /api/sesion/login
 • POST /api/sesion/refresh
 • POST /api/sesion/logout
 • GET /api/docs (OpenAPI UI)
 • GET /api/docs.json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0" y="1828800"/>
            <a:ext cx="30175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2. Modalidad JWT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Middlewares:</a:t>
            </a:r>
            <a:r>
              <a:rPr sz="1200">
                <a:solidFill>
                  <a:srgbClr val="0F172A"/>
                </a:solidFill>
              </a:rPr>
              <a:t> authenticate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Exigencia:</a:t>
            </a:r>
            <a:r>
              <a:rPr sz="1200">
                <a:solidFill>
                  <a:srgbClr val="0F172A"/>
                </a:solidFill>
              </a:rPr>
              <a:t> Access token JWT válido y usuario con status 'active' en BD.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Código de Error:</a:t>
            </a:r>
            <a:r>
              <a:rPr sz="1200">
                <a:solidFill>
                  <a:srgbClr val="0F172A"/>
                </a:solidFill>
              </a:rPr>
              <a:t> HTTP 401 Unauthorized (sin token o caducado).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Propósito:</a:t>
            </a:r>
            <a:r>
              <a:rPr sz="1200">
                <a:solidFill>
                  <a:srgbClr val="0F172A"/>
                </a:solidFill>
              </a:rPr>
              <a:t> Operaciones que requieren conocer la identidad sin exigir concesión RBAC.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Ejemplos:</a:t>
            </a:r>
            <a:r>
              <a:rPr sz="1200">
                <a:solidFill>
                  <a:srgbClr val="0F172A"/>
                </a:solidFill>
              </a:rPr>
              <a:t>
 • GET /api/sesion/perfil
 • GET /api/permisos
 • GET /api/sesiones
 • DELETE /api/sesiones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0" y="1828800"/>
            <a:ext cx="30175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3. JWT + RBAC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Middlewares:</a:t>
            </a:r>
            <a:r>
              <a:rPr sz="1200">
                <a:solidFill>
                  <a:srgbClr val="0F172A"/>
                </a:solidFill>
              </a:rPr>
              <a:t> authenticate, authorize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Exigencia:</a:t>
            </a:r>
            <a:r>
              <a:rPr sz="1200">
                <a:solidFill>
                  <a:srgbClr val="0F172A"/>
                </a:solidFill>
              </a:rPr>
              <a:t> Identidad válida Y concesión activa sobre la tupla (method, path).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Códigos de Error:</a:t>
            </a:r>
            <a:r>
              <a:rPr sz="1200">
                <a:solidFill>
                  <a:srgbClr val="0F172A"/>
                </a:solidFill>
              </a:rPr>
              <a:t> 401 (sin token) / 403 (sin concesión - Deny by default).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Propósito:</a:t>
            </a:r>
            <a:r>
              <a:rPr sz="1200">
                <a:solidFill>
                  <a:srgbClr val="0F172A"/>
                </a:solidFill>
              </a:rPr>
              <a:t> Proteger todo el CRUD de negocio y la administración del sistema.</a:t>
            </a:r>
          </a:p>
          <a:p>
            <a:pPr>
              <a:spcAft>
                <a:spcPts val="600"/>
              </a:spcAft>
            </a:pPr>
            <a:r>
              <a:rPr b="1" sz="1200">
                <a:solidFill>
                  <a:srgbClr val="1E293B"/>
                </a:solidFill>
              </a:rPr>
              <a:t>Ejemplos:</a:t>
            </a:r>
            <a:r>
              <a:rPr sz="1200">
                <a:solidFill>
                  <a:srgbClr val="0F172A"/>
                </a:solidFill>
              </a:rPr>
              <a:t>
 • /api/clientes...
 • /api/productos...
 • /api/ventas...
 • /api/usuarios...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Anatomía de authenticate.middleware.ts (Autenticación)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Secuencia de Autenticación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2563EB"/>
                </a:solidFill>
              </a:rPr>
              <a:t>1. Extracción del Header:</a:t>
            </a:r>
            <a:r>
              <a:rPr sz="1200">
                <a:solidFill>
                  <a:srgbClr val="0F172A"/>
                </a:solidFill>
              </a:rPr>
              <a:t> Parsea 'Authorization: Bearer &lt;token&gt;' mediante RFC 6750. Si falta o está mal formado → 401.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2563EB"/>
                </a:solidFill>
              </a:rPr>
              <a:t>2. Verificación Criptográfica:</a:t>
            </a:r>
            <a:r>
              <a:rPr sz="1200">
                <a:solidFill>
                  <a:srgbClr val="0F172A"/>
                </a:solidFill>
              </a:rPr>
              <a:t> Firma HS256 con JWT_SECRET, emisor (TOKEN_ISSUER) y audiencia (TOKEN_AUDIENCE).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2563EB"/>
                </a:solidFill>
              </a:rPr>
              <a:t>3. Revalidación en Base de Datos:</a:t>
            </a:r>
            <a:r>
              <a:rPr sz="1200">
                <a:solidFill>
                  <a:srgbClr val="0F172A"/>
                </a:solidFill>
              </a:rPr>
              <a:t> Consulta `UsersRepository.findById(sub)` para asegurar que el usuario existe y mantiene `status === 'active'`.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2563EB"/>
                </a:solidFill>
              </a:rPr>
              <a:t>4. Inyección de Contexto:</a:t>
            </a:r>
            <a:r>
              <a:rPr sz="1200">
                <a:solidFill>
                  <a:srgbClr val="0F172A"/>
                </a:solidFill>
              </a:rPr>
              <a:t> Escribe en `req.auth = { id, username, email, tokenId }` para consumo de middlewares y controladores subsiguientes.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46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Revalidación Activa en BD (Stateless vs State)</a:t>
            </a:r>
          </a:p>
          <a:p>
            <a:pPr>
              <a:spcAft>
                <a:spcPts val="600"/>
              </a:spcAft>
              <a:defRPr b="1" sz="1400">
                <a:solidFill>
                  <a:srgbClr val="059669"/>
                </a:solidFill>
              </a:defRPr>
            </a:pPr>
            <a:r>
              <a:t>¿Por qué consultar la BD si el JWT ya está firmado?</a:t>
            </a:r>
          </a:p>
          <a:p>
            <a:pPr>
              <a:spcAft>
                <a:spcPts val="1400"/>
              </a:spcAft>
              <a:defRPr sz="1300">
                <a:solidFill>
                  <a:srgbClr val="0F172A"/>
                </a:solidFill>
              </a:defRPr>
            </a:pPr>
            <a:r>
              <a:t>Un JWT es autocontenido y sigue siendo válido criptográficamente aunque la cuenta de usuario haya sido desactivada o eliminada.</a:t>
            </a:r>
            <a:br/>
            <a:br/>
            <a:r>
              <a:t>La revalidación del estado del usuario (status === 'active') en cada petición garantiza que la desactivación de un usuario invalide sus tokens de acceso INMEDIATAMENTE (401), sin esperar a que el token expire.</a:t>
            </a:r>
          </a:p>
          <a:p>
            <a:pPr>
              <a:spcAft>
                <a:spcPts val="400"/>
              </a:spcAft>
              <a:defRPr b="1" sz="1400">
                <a:solidFill>
                  <a:srgbClr val="DC2626"/>
                </a:solidFill>
              </a:defRPr>
            </a:pPr>
            <a:r>
              <a:t>Código de Error Unificado: 401 Unauthorized</a:t>
            </a:r>
          </a:p>
          <a:p>
            <a:pPr>
              <a:defRPr sz="1200">
                <a:solidFill>
                  <a:srgbClr val="64748B"/>
                </a:solidFill>
              </a:defRPr>
            </a:pPr>
            <a:r>
              <a:t>Cualquier fallo en la cadena de autenticación (falta de token, firma inválida, expiración o usuario inactivo) retorna homogéneamente un HTTP 401.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Anatomía de authorize.middleware.ts &amp; Deny by Default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Resolución del Permiso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59669"/>
                </a:solidFill>
              </a:rPr>
              <a:t>1. Verificación de Identidad:</a:t>
            </a:r>
            <a:r>
              <a:rPr sz="1200">
                <a:solidFill>
                  <a:srgbClr val="0F172A"/>
                </a:solidFill>
              </a:rPr>
              <a:t> Confirma que `req.auth` exista (garantizado si `authenticate` está delante; si falta → 401).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59669"/>
                </a:solidFill>
              </a:rPr>
              <a:t>2. Normalización de la Petición:</a:t>
            </a:r>
            <a:r>
              <a:rPr sz="1200">
                <a:solidFill>
                  <a:srgbClr val="0F172A"/>
                </a:solidFill>
              </a:rPr>
              <a:t> Llama a `normalizePath(req.originalUrl)` para limpiar query strings, hashes y barras duplicadas.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59669"/>
                </a:solidFill>
              </a:rPr>
              <a:t>3. Consulta de la Cadena RBAC:</a:t>
            </a:r>
            <a:r>
              <a:rPr sz="1200">
                <a:solidFill>
                  <a:srgbClr val="0F172A"/>
                </a:solidFill>
              </a:rPr>
              <a:t> Ejecuta `ResourceRolesRepository.findEffectiveForUser(userId)` recorriendo el grafo de 4 eslabones.</a:t>
            </a:r>
          </a:p>
          <a:p>
            <a:pPr>
              <a:spcAft>
                <a:spcPts val="800"/>
              </a:spcAft>
            </a:pPr>
            <a:r>
              <a:rPr b="1" sz="1300">
                <a:solidFill>
                  <a:srgbClr val="059669"/>
                </a:solidFill>
              </a:rPr>
              <a:t>4. Evaluador de Coincidencia:</a:t>
            </a:r>
            <a:r>
              <a:rPr sz="1200">
                <a:solidFill>
                  <a:srgbClr val="0F172A"/>
                </a:solidFill>
              </a:rPr>
              <a:t> Usa `isOperationGranted(permissions, method, path)` comparando la petición contra los patrones del catálogo (ej. `/api/clientes/:id`).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46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C2626"/>
                </a:solidFill>
                <a:latin typeface="Georgia"/>
              </a:defRPr>
            </a:pPr>
            <a:r>
              <a:t>Postura de Seguridad: Deny by Default</a:t>
            </a:r>
          </a:p>
          <a:p>
            <a:pPr>
              <a:spcAft>
                <a:spcPts val="400"/>
              </a:spcAft>
              <a:defRPr b="1" sz="1400">
                <a:solidFill>
                  <a:srgbClr val="1E293B"/>
                </a:solidFill>
              </a:defRPr>
            </a:pPr>
            <a:r>
              <a:t>Regla Binaria y Pesimista</a:t>
            </a:r>
          </a:p>
          <a:p>
            <a:pPr>
              <a:spcAft>
                <a:spcPts val="1200"/>
              </a:spcAft>
              <a:defRPr sz="1300">
                <a:solidFill>
                  <a:srgbClr val="0F172A"/>
                </a:solidFill>
              </a:defRPr>
            </a:pPr>
            <a:r>
              <a:t>Si no existe una concesión activa en `resource_roles` que cubra exactamente el método HTTP y el patrón de la ruta solicitada, la petición es rechazada de inmediato con HTTP 403 Forbidden.</a:t>
            </a:r>
            <a:br/>
            <a:br/>
            <a:r>
              <a:t>• No existen comodines (*).</a:t>
            </a:r>
            <a:br/>
            <a:r>
              <a:t>• No existen permisos implícitos.</a:t>
            </a:r>
            <a:br/>
            <a:r>
              <a:t>• Una ruta nueva nace 100% cerrada hasta concederse explícitamente.</a:t>
            </a:r>
          </a:p>
          <a:p>
            <a:pPr>
              <a:spcAft>
                <a:spcPts val="400"/>
              </a:spcAft>
              <a:defRPr b="1" sz="1400">
                <a:solidFill>
                  <a:srgbClr val="1E293B"/>
                </a:solidFill>
              </a:defRPr>
            </a:pPr>
            <a:r>
              <a:t>Distinción Crucial: 401 vs 403</a:t>
            </a:r>
          </a:p>
          <a:p>
            <a:pPr>
              <a:defRPr sz="1200">
                <a:solidFill>
                  <a:srgbClr val="64748B"/>
                </a:solidFill>
              </a:defRPr>
            </a:pPr>
            <a:r>
              <a:t>• 401 Unauthorized: No sé quién eres (fallo de identidad).</a:t>
            </a:r>
            <a:br/>
            <a:r>
              <a:t>• 403 Forbidden: Sé quién eres, pero no tienes concesión sobre este recurso.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Parche de las Rutas de Negocio (Protección Fase I)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Protección de las 5 Features de Negocio de la Fase I</a:t>
            </a:r>
          </a:p>
          <a:p>
            <a:pPr>
              <a:defRPr sz="1300">
                <a:solidFill>
                  <a:srgbClr val="0F172A"/>
                </a:solidFill>
              </a:defRPr>
            </a:pPr>
            <a:r>
              <a:t>Las 5 familias de rutas de negocio desarrolladas en la Fase I pasan de estar abiertas (OPEN) a estar estrictamente protegidas bajo la modalidad 3 (JWT + RBAC). Para lograrlo, únicamente se inyectan los middlewares `authenticate, authorize` antes del controlador en cada archivo `.routes.ts`.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474720"/>
            <a:ext cx="10728655" cy="28346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3657600"/>
            <a:ext cx="1033272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2563EB"/>
                </a:solidFill>
                <a:latin typeface="Georgia"/>
              </a:defRPr>
            </a:pPr>
            <a:r>
              <a:t>Las 5 Features Parcheadas y sus Rutas:</a:t>
            </a:r>
          </a:p>
          <a:p>
            <a:pPr>
              <a:spcAft>
                <a:spcPts val="400"/>
              </a:spcAft>
            </a:pPr>
            <a:r>
              <a:rPr b="1" sz="1200">
                <a:solidFill>
                  <a:srgbClr val="1E293B"/>
                </a:solidFill>
              </a:rPr>
              <a:t>1. clients.routes.ts:</a:t>
            </a:r>
            <a:r>
              <a:rPr sz="1200">
                <a:solidFill>
                  <a:srgbClr val="0F172A"/>
                </a:solidFill>
              </a:rPr>
              <a:t> /api/clientes... (GET, POST, PUT, PATCH, DELETE) → Modalidad JWT + RBAC</a:t>
            </a:r>
          </a:p>
          <a:p>
            <a:pPr>
              <a:spcAft>
                <a:spcPts val="400"/>
              </a:spcAft>
            </a:pPr>
            <a:r>
              <a:rPr b="1" sz="1200">
                <a:solidFill>
                  <a:srgbClr val="1E293B"/>
                </a:solidFill>
              </a:rPr>
              <a:t>2. product-types.routes.ts:</a:t>
            </a:r>
            <a:r>
              <a:rPr sz="1200">
                <a:solidFill>
                  <a:srgbClr val="0F172A"/>
                </a:solidFill>
              </a:rPr>
              <a:t> /api/tipos-producto... (GET, POST, PUT, PATCH, DELETE) → Modalidad JWT + RBAC</a:t>
            </a:r>
          </a:p>
          <a:p>
            <a:pPr>
              <a:spcAft>
                <a:spcPts val="400"/>
              </a:spcAft>
            </a:pPr>
            <a:r>
              <a:rPr b="1" sz="1200">
                <a:solidFill>
                  <a:srgbClr val="1E293B"/>
                </a:solidFill>
              </a:rPr>
              <a:t>3. products.routes.ts:</a:t>
            </a:r>
            <a:r>
              <a:rPr sz="1200">
                <a:solidFill>
                  <a:srgbClr val="0F172A"/>
                </a:solidFill>
              </a:rPr>
              <a:t> /api/productos... (GET, POST, PUT, PATCH, DELETE) → Modalidad JWT + RBAC</a:t>
            </a:r>
          </a:p>
          <a:p>
            <a:pPr>
              <a:spcAft>
                <a:spcPts val="400"/>
              </a:spcAft>
            </a:pPr>
            <a:r>
              <a:rPr b="1" sz="1200">
                <a:solidFill>
                  <a:srgbClr val="1E293B"/>
                </a:solidFill>
              </a:rPr>
              <a:t>4. sales.routes.ts:</a:t>
            </a:r>
            <a:r>
              <a:rPr sz="1200">
                <a:solidFill>
                  <a:srgbClr val="0F172A"/>
                </a:solidFill>
              </a:rPr>
              <a:t> /api/ventas... (GET, POST, PUT, PATCH, DELETE) → Modalidad JWT + RBAC</a:t>
            </a:r>
          </a:p>
          <a:p>
            <a:pPr>
              <a:spcAft>
                <a:spcPts val="400"/>
              </a:spcAft>
            </a:pPr>
            <a:r>
              <a:rPr b="1" sz="1200">
                <a:solidFill>
                  <a:srgbClr val="1E293B"/>
                </a:solidFill>
              </a:rPr>
              <a:t>5. product-sales.routes.ts:</a:t>
            </a:r>
            <a:r>
              <a:rPr sz="1200">
                <a:solidFill>
                  <a:srgbClr val="0F172A"/>
                </a:solidFill>
              </a:rPr>
              <a:t> /api/detalle-ventas... (GET, POST, PUT, PATCH, DELETE) → Modalidad JWT + RBAC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Matriz de Decisión y Verificación HTTP (curl)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Matriz de Comportamiento HTTP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E293B"/>
                </a:solidFill>
              </a:rPr>
              <a:t>• GET /api/clientes (sin token)</a:t>
            </a:r>
            <a:r>
              <a:rPr sz="1200" b="1">
                <a:solidFill>
                  <a:srgbClr val="DC2626"/>
                </a:solidFill>
              </a:rPr>
              <a:t> → HTTP 401 Unauthorized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E293B"/>
                </a:solidFill>
              </a:rPr>
              <a:t>• GET /api/clientes (token seller)</a:t>
            </a:r>
            <a:r>
              <a:rPr sz="1200" b="1">
                <a:solidFill>
                  <a:srgbClr val="059669"/>
                </a:solidFill>
              </a:rPr>
              <a:t> → HTTP 200 OK (seller tiene concesión)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E293B"/>
                </a:solidFill>
              </a:rPr>
              <a:t>• POST /api/clientes (token seller)</a:t>
            </a:r>
            <a:r>
              <a:rPr sz="1200" b="1">
                <a:solidFill>
                  <a:srgbClr val="DC2626"/>
                </a:solidFill>
              </a:rPr>
              <a:t> → HTTP 403 Forbidden (seller no tiene concesión)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E293B"/>
                </a:solidFill>
              </a:rPr>
              <a:t>• POST /api/clientes (token admin)</a:t>
            </a:r>
            <a:r>
              <a:rPr sz="1200" b="1">
                <a:solidFill>
                  <a:srgbClr val="059669"/>
                </a:solidFill>
              </a:rPr>
              <a:t> → HTTP 201 Created (admin tiene los 58 permisos)</a:t>
            </a:r>
          </a:p>
          <a:p>
            <a:pPr>
              <a:spcAft>
                <a:spcPts val="800"/>
              </a:spcAft>
            </a:pPr>
            <a:r>
              <a:rPr b="1" sz="1200">
                <a:solidFill>
                  <a:srgbClr val="1E293B"/>
                </a:solidFill>
              </a:rPr>
              <a:t>• Cualquier ruta (token alterado/exp)</a:t>
            </a:r>
            <a:r>
              <a:rPr sz="1200" b="1">
                <a:solidFill>
                  <a:srgbClr val="DC2626"/>
                </a:solidFill>
              </a:rPr>
              <a:t> → HTTP 401 Unauthorized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463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Comprobación Eficiente de la Seguridad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Independencia de Controladores:
</a:t>
            </a:r>
            <a:r>
              <a:rPr sz="1200">
                <a:solidFill>
                  <a:srgbClr val="0F172A"/>
                </a:solidFill>
              </a:rPr>
              <a:t> Si un controlador o servicio tuviera que verificar roles o permisos manualmente, el patrón estaría roto.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Aislamiento de Responsabilidades:
</a:t>
            </a:r>
            <a:r>
              <a:rPr sz="1200">
                <a:solidFill>
                  <a:srgbClr val="0F172A"/>
                </a:solidFill>
              </a:rPr>
              <a:t> `authenticate` solo se preocupa de la identidad; `authorize` solo se preocupa de la matriz RBAC.</a:t>
            </a:r>
          </a:p>
          <a:p>
            <a:pPr>
              <a:spcAft>
                <a:spcPts val="1000"/>
              </a:spcAft>
            </a:pPr>
            <a:r>
              <a:rPr b="1" sz="1300">
                <a:solidFill>
                  <a:srgbClr val="2563EB"/>
                </a:solidFill>
              </a:rPr>
              <a:t>Transparencia para el Cliente:
</a:t>
            </a:r>
            <a:r>
              <a:rPr sz="1200">
                <a:solidFill>
                  <a:srgbClr val="0F172A"/>
                </a:solidFill>
              </a:rPr>
              <a:t> La respuesta de error indica claramente si se requiere autenticar (401) o solicitar concesión de permisos (403).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059669"/>
                </a:solidFill>
                <a:latin typeface="Verdana"/>
              </a:defRPr>
            </a:pPr>
            <a:r>
              <a:t>APRENDIZAJE-EXPRESS | ISS-13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Criterios de Cierre GATE (DoD del ISS-13)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371600"/>
            <a:ext cx="10728655" cy="2540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728655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828800"/>
            <a:ext cx="1014984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Checklist de Aceptación Obligatorio: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18.1:</a:t>
            </a:r>
            <a:r>
              <a:rPr sz="1300">
                <a:solidFill>
                  <a:srgbClr val="0F172A"/>
                </a:solidFill>
                <a:latin typeface="Verdana"/>
              </a:rPr>
              <a:t> `authenticate.middleware.ts` valida token Bearer, firma HS256, issuer/audience, expiración y status active del usuario.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18.2:</a:t>
            </a:r>
            <a:r>
              <a:rPr sz="1300">
                <a:solidFill>
                  <a:srgbClr val="0F172A"/>
                </a:solidFill>
                <a:latin typeface="Verdana"/>
              </a:rPr>
              <a:t> `authorize.middleware.ts` resuelve (method, path) con `resource-match.ts` y aplica Deny by Default (403 sin concesión).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18.3:</a:t>
            </a:r>
            <a:r>
              <a:rPr sz="1300">
                <a:solidFill>
                  <a:srgbClr val="0F172A"/>
                </a:solidFill>
                <a:latin typeface="Verdana"/>
              </a:rPr>
              <a:t> Barrel `src/features/auth/access/index.ts` reexporta ambos middlewares de acceso.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18.4:</a:t>
            </a:r>
            <a:r>
              <a:rPr sz="1300">
                <a:solidFill>
                  <a:srgbClr val="0F172A"/>
                </a:solidFill>
                <a:latin typeface="Verdana"/>
              </a:rPr>
              <a:t> Las 5 features de negocio (clients, product-types, products, sales, product-sales) aplican `authenticate, authorize`.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18.5:</a:t>
            </a:r>
            <a:r>
              <a:rPr sz="1300">
                <a:solidFill>
                  <a:srgbClr val="0F172A"/>
                </a:solidFill>
                <a:latin typeface="Verdana"/>
              </a:rPr>
              <a:t> Documentadas las tres modalidades de acceso y sus códigos de respuesta HTTP en la guía y en Swagger.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Criterio 18.6:</a:t>
            </a:r>
            <a:r>
              <a:rPr sz="1300">
                <a:solidFill>
                  <a:srgbClr val="0F172A"/>
                </a:solidFill>
                <a:latin typeface="Verdana"/>
              </a:rPr>
              <a:t> Verificación funcional: sin token → 401; seller creando cliente → 403; admin creando cliente → 201.</a:t>
            </a:r>
          </a:p>
          <a:p>
            <a:pPr>
              <a:spcAft>
                <a:spcPts val="800"/>
              </a:spcAft>
            </a:pPr>
            <a:r>
              <a:rPr sz="1300" b="1">
                <a:solidFill>
                  <a:srgbClr val="059669"/>
                </a:solidFill>
                <a:latin typeface="Verdana"/>
              </a:rPr>
              <a:t>[x] Verificación de Tipos:</a:t>
            </a:r>
            <a:r>
              <a:rPr sz="1300">
                <a:solidFill>
                  <a:srgbClr val="0F172A"/>
                </a:solidFill>
                <a:latin typeface="Verdana"/>
              </a:rPr>
              <a:t> `npx tsc --noEmit` ejecuta sin errores de compilación y `npm run dev` levanta el servidor sin fallos.</a:t>
            </a:r>
          </a:p>
          <a:p>
            <a:pPr>
              <a:spcBef>
                <a:spcPts val="1000"/>
              </a:spcBef>
              <a:defRPr sz="1300" b="1">
                <a:solidFill>
                  <a:srgbClr val="2563EB"/>
                </a:solidFill>
                <a:latin typeface="Verdana"/>
              </a:defRPr>
            </a:pPr>
            <a:r>
              <a:t>🚀 HABILITA: ISS-14 (Feature RefreshTokens: Sesiones renovables, opacas y revocables).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