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10362895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FASE II — AUTH CON RBAC</a:t>
            </a:r>
          </a:p>
          <a:p>
            <a:pPr>
              <a:spcAft>
                <a:spcPts val="1200"/>
              </a:spcAft>
              <a:defRPr sz="3600" b="1">
                <a:solidFill>
                  <a:srgbClr val="FFFFFF"/>
                </a:solidFill>
                <a:latin typeface="Georgia"/>
              </a:defRPr>
            </a:pPr>
            <a:r>
              <a:t>ISS-12: Features RoleUsers y ResourceRoles</a:t>
            </a:r>
          </a:p>
          <a:p>
            <a:pPr>
              <a:defRPr sz="1800">
                <a:solidFill>
                  <a:srgbClr val="94A3B8"/>
                </a:solidFill>
                <a:latin typeface="Verdana"/>
              </a:defRPr>
            </a:pPr>
            <a:r>
              <a:t>La Matriz RBAC: Asignaciones de Roles y Concesiones de Permisos Deterministas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5669280"/>
            <a:ext cx="103628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4748B"/>
                </a:solidFill>
                <a:latin typeface="Verdana"/>
              </a:defRPr>
            </a:pPr>
            <a:r>
              <a:t>Aprendizaje-Express • Arquitectura por Features • Express 5 &amp; TypeScript 5.9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Verdana"/>
              </a:defRPr>
            </a:pPr>
            <a:r>
              <a:t>APRENDIZAJE-EXPRESS — ISS-12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Propósito del ISS-12: Materialización de la Matriz RBAC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De Catálogos Inertes a Autorización Real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475488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Catálogos Previos (ISS-11):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Role y Resource nacieron como catálogos aislados. Crear un rol como ADMIN o SELLER no concede ningún permiso por sí solo.</a:t>
            </a:r>
          </a:p>
          <a:p>
            <a:pPr>
              <a:spcAft>
                <a:spcPts val="4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El Eslabón Perdido (ISS-12):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Construye las dos tablas pivote (role_users y resource_roles) que relacionan usuarios con roles y roles con recursos.</a:t>
            </a:r>
          </a:p>
          <a:p>
            <a:pPr>
              <a:spcAft>
                <a:spcPts val="4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Principio 'No Entity Permission':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No existe una tabla de permisos. El permiso es la fila activa en resource_roles que une un rol a un recurso.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37360"/>
            <a:ext cx="52120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874520"/>
            <a:ext cx="48463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Lógica de Pivotes N:M y Borrado Lógico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377440"/>
            <a:ext cx="48463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Tablas Pivote N:M: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role_users mapea User ↔ Role. resource_roles mapea Role ↔ Resource.</a:t>
            </a:r>
          </a:p>
          <a:p>
            <a:pPr>
              <a:spcAft>
                <a:spcPts val="4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Estado 'active / inactive':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Todas las filas de pivote incluyen columna status. El borrado es siempre LÓGICO (/deactivate), preservando auditoría.</a:t>
            </a:r>
          </a:p>
          <a:p>
            <a:pPr>
              <a:spcAft>
                <a:spcPts val="4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Comportamiento Upsert Lógico: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Asignar o conceder una relación previa inactiva la REACTIVA automáticamente sin crear duplicados (evita error 500).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Verdana"/>
              </a:defRPr>
            </a:pPr>
            <a:r>
              <a:t>APRENDIZAJE-EXPRESS — ISS-12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La Cadena de Autorización en 4 Eslabones Activos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2011680"/>
            <a:ext cx="19202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148840"/>
            <a:ext cx="15544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1. User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43200"/>
            <a:ext cx="17373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748B"/>
                </a:solidFill>
                <a:latin typeface="Verdana"/>
              </a:defRPr>
            </a:pPr>
            <a:r>
              <a:t>src/features/auth/users/</a:t>
            </a:r>
            <a:br/>
            <a:r>
              <a:t>(identidad activa)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2011680"/>
            <a:ext cx="19202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63240" y="2148840"/>
            <a:ext cx="15544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2. RoleUser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2743200"/>
            <a:ext cx="17373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748B"/>
                </a:solidFill>
                <a:latin typeface="Verdana"/>
              </a:defRPr>
            </a:pPr>
            <a:r>
              <a:t>role_users</a:t>
            </a:r>
            <a:br/>
            <a:r>
              <a:t>(status = active)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0" y="2011680"/>
            <a:ext cx="19202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12080" y="2148840"/>
            <a:ext cx="15544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3. Role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743200"/>
            <a:ext cx="17373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748B"/>
                </a:solidFill>
                <a:latin typeface="Verdana"/>
              </a:defRPr>
            </a:pPr>
            <a:r>
              <a:t>roles</a:t>
            </a:r>
            <a:br/>
            <a:r>
              <a:t>(status = active)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78040" y="2011680"/>
            <a:ext cx="19202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60920" y="2148840"/>
            <a:ext cx="15544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4. ResourceRole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80" y="2743200"/>
            <a:ext cx="17373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748B"/>
                </a:solidFill>
                <a:latin typeface="Verdana"/>
              </a:defRPr>
            </a:pPr>
            <a:r>
              <a:t>resource_roles</a:t>
            </a:r>
            <a:br/>
            <a:r>
              <a:t>(status = active)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326880" y="2011680"/>
            <a:ext cx="19202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09760" y="2148840"/>
            <a:ext cx="15544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5. Resource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18320" y="2743200"/>
            <a:ext cx="17373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748B"/>
                </a:solidFill>
                <a:latin typeface="Verdana"/>
              </a:defRPr>
            </a:pPr>
            <a:r>
              <a:t>resources</a:t>
            </a:r>
            <a:br/>
            <a:r>
              <a:t>(method, path)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572000"/>
            <a:ext cx="10728655" cy="1737360"/>
          </a:xfrm>
          <a:prstGeom prst="roundRect">
            <a:avLst/>
          </a:prstGeom>
          <a:solidFill>
            <a:srgbClr val="FFFBEB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709160"/>
            <a:ext cx="10362895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Regla Estricta del Círculo de Seguridad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0292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D97706"/>
                </a:solidFill>
                <a:latin typeface="Verdana"/>
              </a:defRPr>
            </a:pPr>
            <a:r>
              <a:t>• findEffectiveForUser(userId) exige que los CUATRO eslabones intermedia estén en estado 'active'.</a:t>
            </a:r>
          </a:p>
          <a:p>
            <a:pPr>
              <a:defRPr sz="1300">
                <a:solidFill>
                  <a:srgbClr val="0F172A"/>
                </a:solidFill>
                <a:latin typeface="Verdana"/>
              </a:defRPr>
            </a:pPr>
            <a:r>
              <a:t>• Si un usuario se desactiva, o se le retira el rol, o el rol se inhabilita, o se desactiva la concesión en resource_roles, la cadena se rompe de inmediato y el middleware devolverá 403 Forbidden.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Verdana"/>
              </a:defRPr>
            </a:pPr>
            <a:r>
              <a:t>APRENDIZAJE-EXPRESS — ISS-12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Feature RoleUsers: Asignaciones Usuario ↔ Rol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Capa de Servicio e Idempotencia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475488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POST /api/asignaciones-rol: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Recibe { user_id, role_id }. Verifica que ambos existan y estén activos.</a:t>
            </a:r>
          </a:p>
          <a:p>
            <a:pPr>
              <a:spcAft>
                <a:spcPts val="3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Gestión de Duplicados: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Si la relación ya está activa, lanza AppError(409, 'Role already assigned').</a:t>
            </a:r>
          </a:p>
          <a:p>
            <a:pPr>
              <a:spcAft>
                <a:spcPts val="3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Reactivación Transparente: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Si la relación existía con status='inactive', se actualiza a 'active' (HTTP 201) conservando el ID original.</a:t>
            </a:r>
          </a:p>
          <a:p>
            <a:pPr>
              <a:spcAft>
                <a:spcPts val="3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Borrado Lógico (/deactivate):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PATCH /api/asignaciones-rol/:id/deactivate rompe el eslabón de asignación de inmediato.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37360"/>
            <a:ext cx="52120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874520"/>
            <a:ext cx="48463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Endpoints OpenAPI (/api/asignaciones-rol)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377440"/>
            <a:ext cx="48463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GET /api/asignaciones-rol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Lista asignaciones activas con include de user (sin password) y role.</a:t>
            </a:r>
          </a:p>
          <a:p>
            <a:pPr>
              <a:spcAft>
                <a:spcPts val="3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GET /api/asignaciones-rol/:id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Obtiene el detalle de una asignación específica por su PK.</a:t>
            </a:r>
          </a:p>
          <a:p>
            <a:pPr>
              <a:spcAft>
                <a:spcPts val="3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PATCH /api/asignaciones-rol/:id/deactivate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Desactiva la asignación. El usuario pierde todos los permisos de ese rol.</a:t>
            </a:r>
          </a:p>
          <a:p>
            <a:pPr>
              <a:spcAft>
                <a:spcPts val="3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PATCH /api/asignaciones-rol/:id/reactivate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Restaura la asignación desactivada devolviéndole su rol.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Verdana"/>
              </a:defRPr>
            </a:pPr>
            <a:r>
              <a:t>APRENDIZAJE-EXPRESS — ISS-12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Feature ResourceRoles: Concesión y Gestión de Permisos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Gestión de Concesiones (/api/concesiones-rol)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475488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POST /api/concesiones-rol: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Concede un recurso (method, path) a un rol mediante { role_id, resource_id }.</a:t>
            </a:r>
          </a:p>
          <a:p>
            <a:pPr>
              <a:spcAft>
                <a:spcPts val="4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Filtros Auditables: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GET /api/concesiones-rol admite ?role_id=N ('¿qué permisos tiene este rol?') y ?resource_id=M ('¿qué roles tienen este recurso?').</a:t>
            </a:r>
          </a:p>
          <a:p>
            <a:pPr>
              <a:spcAft>
                <a:spcPts val="4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Efecto Inmediato sin Reinicio: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La concesión modifica directamente la BD. La siguiente petición HTTP evalúa el permiso actualizado en tiempo real.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37360"/>
            <a:ext cx="52120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874520"/>
            <a:ext cx="48463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La Consulta de Permisos Efectivos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377440"/>
            <a:ext cx="48463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findEffectiveForUser(userId):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Método estelar en ResourceRolesRepository que ejecuta un JOIN secuencial sobre las 4 tablas activas.</a:t>
            </a:r>
          </a:p>
          <a:p>
            <a:pPr>
              <a:spcAft>
                <a:spcPts val="4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Retorno DTO (EffectivePermissionDto):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Devuelve una lista de objetos { method, path, description, role_id, role_name }.</a:t>
            </a:r>
          </a:p>
          <a:p>
            <a:pPr>
              <a:spcAft>
                <a:spcPts val="4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Consumo en Middleware (ISS-13):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Esta consulta es la fuente exacta utilizada por el middleware authorize para permitir (200) o denegar (403).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Verdana"/>
              </a:defRPr>
            </a:pPr>
            <a:r>
              <a:t>APRENDIZAJE-EXPRESS — ISS-12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El Reconciliador Determinista: reconcileRole()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107286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10362895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ResourceRolesService.reconcileRole(roleId, targetResourceIds)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286000"/>
            <a:ext cx="101498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1. Transacción ACID Única (withTransaction):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Ejecuta todo el proceso dentro de una transacción para evitar inconsistencias mid-execution.</a:t>
            </a:r>
          </a:p>
          <a:p>
            <a:pPr>
              <a:spcAft>
                <a:spcPts val="3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2. Lectura del Estado Actual del Rol: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Obtiene todas las filas existentes en resource_roles para el roleId especificado.</a:t>
            </a:r>
          </a:p>
          <a:p>
            <a:pPr>
              <a:spcAft>
                <a:spcPts val="3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3. Matriz de Decisiones Automáticas: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• Recurso en target + no existía en BD ──&gt; Inserción con status='active'.</a:t>
            </a:r>
            <a:br/>
            <a:r>
              <a:t>• Recurso en target + estaba 'inactive' ──&gt; Reactivación con status='active'.</a:t>
            </a:r>
            <a:br/>
            <a:r>
              <a:t>• Recurso NO en target + estaba 'active' ──&gt; Borrado lógico con status='inactive'.</a:t>
            </a:r>
          </a:p>
          <a:p>
            <a:pPr>
              <a:spcAft>
                <a:spcPts val="3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4. Resultado de la Reconciliación (ReconcileResult):</a:t>
            </a:r>
          </a:p>
          <a:p>
            <a:pPr>
              <a:spcAft>
                <a:spcPts val="3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Retorna { total_active, activated, deactivated }, garantizando que el rol tenga EXACTAMENTE los permisos indicados.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4F46E5"/>
                </a:solidFill>
                <a:latin typeface="Verdana"/>
              </a:defRPr>
            </a:pPr>
            <a:r>
              <a:t>APRENDIZAJE-EXPRESS — ISS-12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Seeders Deterministas y Matriz de Permisos Semilla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Seeder de Asignaciones (role-users.seeder.ts)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475488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SEED_ROLE_USERS: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Mapea los usuarios canónicos a sus roles de referencia:</a:t>
            </a:r>
            <a:br/>
            <a:r>
              <a:t>• admin ──&gt; ADMIN</a:t>
            </a:r>
            <a:br/>
            <a:r>
              <a:t>• seller ──&gt; SELLER</a:t>
            </a:r>
          </a:p>
          <a:p>
            <a:pPr>
              <a:spcAft>
                <a:spcPts val="4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Idempotencia Garantizada: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Utiliza findOrCreate por (user_id, role_id) y reactiva si estuviera inactivo.</a:t>
            </a:r>
          </a:p>
          <a:p>
            <a:pPr>
              <a:spcAft>
                <a:spcPts val="400"/>
              </a:spcAft>
              <a:defRPr sz="1400" b="1">
                <a:solidFill>
                  <a:srgbClr val="0F172A"/>
                </a:solidFill>
                <a:latin typeface="Verdana"/>
              </a:defRPr>
            </a:pPr>
            <a:r>
              <a:t>Conteo en Base de Datos: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SELECT COUNT(*) FROM role_users devuelve exactamente 2 filas activas.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737360"/>
            <a:ext cx="52120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874520"/>
            <a:ext cx="48463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Georgia"/>
              </a:defRPr>
            </a:pPr>
            <a:r>
              <a:t>Seeder de Concesiones (resource-roles.seeder.ts)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377440"/>
            <a:ext cx="48463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Reparto de Concesiones: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Delegación directa en reconcileRole:</a:t>
            </a:r>
            <a:br/>
            <a:r>
              <a:t>• ADMIN ──&gt; Recibe los 58 recursos del catálogo.</a:t>
            </a:r>
            <a:br/>
            <a:r>
              <a:t>• SELLER ──&gt; Recibe los 7 recursos de operación marcados con seller: true.</a:t>
            </a:r>
          </a:p>
          <a:p>
            <a:pPr>
              <a:spcAft>
                <a:spcPts val="4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Total de la Matriz RBAC: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58 (ADMIN) + 7 (SELLER) = EXACTAMENTE 65 concesiones activas en resource_roles.</a:t>
            </a:r>
          </a:p>
          <a:p>
            <a:pPr>
              <a:spcAft>
                <a:spcPts val="400"/>
              </a:spcAft>
              <a:defRPr sz="1400" b="1">
                <a:solidFill>
                  <a:srgbClr val="4F46E5"/>
                </a:solidFill>
                <a:latin typeface="Verdana"/>
              </a:defRPr>
            </a:pPr>
            <a:r>
              <a:t>Cero Acumulación Basura:</a:t>
            </a:r>
          </a:p>
          <a:p>
            <a:pPr>
              <a:spcAft>
                <a:spcPts val="400"/>
              </a:spcAft>
              <a:defRPr sz="1300" b="0">
                <a:solidFill>
                  <a:srgbClr val="1E293B"/>
                </a:solidFill>
                <a:latin typeface="Verdana"/>
              </a:defRPr>
            </a:pPr>
            <a:r>
              <a:t>Reejecutar npm run db:seed reconcilia el estado exacto sin duplicar filas.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731520"/>
            <a:ext cx="107286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Georgia"/>
              </a:defRPr>
            </a:pPr>
            <a:r>
              <a:t>Criterios de Cierre GATE (DoD del ISS-12)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737360"/>
            <a:ext cx="107286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011680"/>
            <a:ext cx="101498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4F46E5"/>
                </a:solidFill>
                <a:latin typeface="Verdana"/>
              </a:defRPr>
            </a:pPr>
            <a:r>
              <a:t>[x] Verificación de Tipos: </a:t>
            </a:r>
            <a:r>
              <a:rPr sz="1300" b="0">
                <a:solidFill>
                  <a:srgbClr val="0F172A"/>
                </a:solidFill>
                <a:latin typeface="Verdana"/>
              </a:rPr>
              <a:t>npx tsc --noEmit finaliza con código 0 y sin errores de compilación.</a:t>
            </a:r>
          </a:p>
          <a:p>
            <a:pPr>
              <a:spcAft>
                <a:spcPts val="800"/>
              </a:spcAft>
              <a:defRPr sz="1300" b="1">
                <a:solidFill>
                  <a:srgbClr val="4F46E5"/>
                </a:solidFill>
                <a:latin typeface="Verdana"/>
              </a:defRPr>
            </a:pPr>
            <a:r>
              <a:t>[x] Conteos Deterministas de la BD: </a:t>
            </a:r>
            <a:r>
              <a:rPr sz="1300" b="0">
                <a:solidFill>
                  <a:srgbClr val="0F172A"/>
                </a:solidFill>
                <a:latin typeface="Verdana"/>
              </a:rPr>
              <a:t>SELECT COUNT(*) FROM role_users = 2 y SELECT COUNT(*) FROM resource_roles = 65.</a:t>
            </a:r>
          </a:p>
          <a:p>
            <a:pPr>
              <a:spcAft>
                <a:spcPts val="800"/>
              </a:spcAft>
              <a:defRPr sz="1300" b="1">
                <a:solidFill>
                  <a:srgbClr val="4F46E5"/>
                </a:solidFill>
                <a:latin typeface="Verdana"/>
              </a:defRPr>
            </a:pPr>
            <a:r>
              <a:t>[x] Idempotencia Probada: </a:t>
            </a:r>
            <a:r>
              <a:rPr sz="1300" b="0">
                <a:solidFill>
                  <a:srgbClr val="0F172A"/>
                </a:solidFill>
                <a:latin typeface="Verdana"/>
              </a:rPr>
              <a:t>Reejecutar npm run db:seed mantiene exactamente 2 asignaciones y 65 concesiones activas.</a:t>
            </a:r>
          </a:p>
          <a:p>
            <a:pPr>
              <a:spcAft>
                <a:spcPts val="800"/>
              </a:spcAft>
              <a:defRPr sz="1300" b="1">
                <a:solidFill>
                  <a:srgbClr val="4F46E5"/>
                </a:solidFill>
                <a:latin typeface="Verdana"/>
              </a:defRPr>
            </a:pPr>
            <a:r>
              <a:t>[x] Comportamiento Upsert Lógico: </a:t>
            </a:r>
            <a:r>
              <a:rPr sz="1300" b="0">
                <a:solidFill>
                  <a:srgbClr val="0F172A"/>
                </a:solidFill>
                <a:latin typeface="Verdana"/>
              </a:rPr>
              <a:t>POST /api/asignaciones-rol sobre pareja activa responde 409 Conflict; sobre inactiva la reactiva (201).</a:t>
            </a:r>
          </a:p>
          <a:p>
            <a:pPr>
              <a:spcAft>
                <a:spcPts val="800"/>
              </a:spcAft>
              <a:defRPr sz="1300" b="1">
                <a:solidFill>
                  <a:srgbClr val="4F46E5"/>
                </a:solidFill>
                <a:latin typeface="Verdana"/>
              </a:defRPr>
            </a:pPr>
            <a:r>
              <a:t>[x] Pruebas HTTP e Integración: </a:t>
            </a:r>
            <a:r>
              <a:rPr sz="1300" b="0">
                <a:solidFill>
                  <a:srgbClr val="0F172A"/>
                </a:solidFill>
                <a:latin typeface="Verdana"/>
              </a:rPr>
              <a:t>Archivos .http verifican asignaciones, concesiones, filtro por rol (?role_id=) y efecto en tiempo real.</a:t>
            </a:r>
          </a:p>
          <a:p>
            <a:pPr>
              <a:spcAft>
                <a:spcPts val="800"/>
              </a:spcAft>
              <a:defRPr sz="1300" b="1">
                <a:solidFill>
                  <a:srgbClr val="4F46E5"/>
                </a:solidFill>
                <a:latin typeface="Verdana"/>
              </a:defRPr>
            </a:pPr>
            <a:r>
              <a:t>[x] Habilitación del ISS-13: </a:t>
            </a:r>
            <a:r>
              <a:rPr sz="1300" b="0">
                <a:solidFill>
                  <a:srgbClr val="0F172A"/>
                </a:solidFill>
                <a:latin typeface="Verdana"/>
              </a:rPr>
              <a:t>La matriz RBAC queda completamente construida y lista para ser consumida por los middlewares authenticate y authorize.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