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011680"/>
            <a:ext cx="137160" cy="292608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1828800"/>
            <a:ext cx="100584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D97706"/>
                </a:solidFill>
                <a:latin typeface="Verdana"/>
              </a:defRPr>
            </a:pPr>
            <a:r>
              <a:t>FASE II — AUTH CON RBAC</a:t>
            </a:r>
          </a:p>
          <a:p>
            <a:pPr>
              <a:spcAft>
                <a:spcPts val="800"/>
              </a:spcAft>
              <a:defRPr sz="3600" b="1">
                <a:solidFill>
                  <a:srgbClr val="F8FAFC"/>
                </a:solidFill>
                <a:latin typeface="Georgia"/>
              </a:defRPr>
            </a:pPr>
            <a:r>
              <a:t>Aprendizaje-Express-ISS-11</a:t>
            </a:r>
          </a:p>
          <a:p>
            <a:pPr>
              <a:defRPr sz="1600">
                <a:solidFill>
                  <a:srgbClr val="94A3B8"/>
                </a:solidFill>
                <a:latin typeface="Verdana"/>
              </a:defRPr>
            </a:pPr>
            <a:r>
              <a:t>Features Roles y Resources: Catálogo de Autorización (58 Recursos y Roles vacíos)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Verdana"/>
              </a:defRPr>
            </a:pPr>
            <a:r>
              <a:t>FASE II — AUTH CON RBAC | ISS-11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Los Dos Extremos del Permiso: Sujeto (Role) y Objeto (Resource)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828800"/>
            <a:ext cx="45720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4F46E5"/>
                </a:solidFill>
                <a:latin typeface="Georgia"/>
              </a:defRPr>
            </a:pPr>
            <a:r>
              <a:t>1. ROL (Sujeto de Autorización)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Entidad: features/auth/roles/ · tabla 'roles'.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Identificador: Nombre único en MAYÚSCULAS ('ADMIN', 'SELLER').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Función: Agrupar permisos y responsabilidades del sistema.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REGLA DE ORO: Los roles nacen VACÍOS en el ISS-11. Crear 'ADMIN' no concede ningún acceso por sí solo.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Estado: Maneja borrado lógico mediante 'status = active/inactive'.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0" y="1828800"/>
            <a:ext cx="46634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D97706"/>
                </a:solidFill>
                <a:latin typeface="Georgia"/>
              </a:defRPr>
            </a:pPr>
            <a:r>
              <a:t>2. RECURSO (Objeto de Autorización)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Entidad: features/auth/resources/ · tabla 'resources'.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Identificador: Tupla única (method, path) en patrón.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Ruta en Patrón: '/api/productos/:id' cubre todos los identificadores concretos.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Diferenciación Verbo: 'GET /api/clientes' y 'POST /api/clientes' son dos recursos distintos.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Catálogo Semilla: 58 recursos cargados desde 'resource-catalog.ts'.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Verdana"/>
              </a:defRPr>
            </a:pPr>
            <a:r>
              <a:t>FASE II — AUTH CON RBAC | ISS-11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Feature Roles: Estructura en 4 Capas, DTOs y Seeder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28416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2962656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4F46E5"/>
                </a:solidFill>
                <a:latin typeface="Georgia"/>
              </a:defRPr>
            </a:pPr>
            <a:r>
              <a:t>Contrato DTO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● CreateRoleDto: 'name' obligatorio, 'description' opcional.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● UpdateRoleDto: Reemplazo completo (sin 'status').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● PatchRoleDto: Partial&lt;UpdateRoleDto&gt;.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● RoleResponseDto: Mapeador plano 'toRoleResponse'.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● Normalización: 'name' se convierte a MAYÚSCULAS en el modelo.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25696" y="1645920"/>
            <a:ext cx="3328416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08576" y="1828800"/>
            <a:ext cx="2962656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4F46E5"/>
                </a:solidFill>
                <a:latin typeface="Georgia"/>
              </a:defRPr>
            </a:pPr>
            <a:r>
              <a:t>Cadena de Capas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● RolesRepository: 'findByName' para validaciones de unicidad.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● RolesService: Comprueba 'assertNameAvailable' y lanza 409 Conflict si ya existe.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● RolesController: Hereda de 'BaseController' e invoca 'this.run'.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● RolesRoutes: Registra endpoints bajo '/api/roles' con modalidad JWT + RBAC.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19872" y="1645920"/>
            <a:ext cx="3328416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02752" y="1828800"/>
            <a:ext cx="2962656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D97706"/>
                </a:solidFill>
                <a:latin typeface="Georgia"/>
              </a:defRPr>
            </a:pPr>
            <a:r>
              <a:t>Seeder Canónico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● Roles Sembrados: 'ADMIN' (administrador) y 'SELLER' (vendedor).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● Idempotencia: Usa 'findOrCreate' por nombre.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● Reactivación: Si un rol existía inactivo, el seeder lo reactiva a 'active'.</a:t>
            </a:r>
          </a:p>
          <a:p>
            <a:pPr>
              <a:spcAft>
                <a:spcPts val="6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● Swagger: Documenta 7 endpoints bajo etiqueta 'Roles' con 'bearerSecurity'.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Verdana"/>
              </a:defRPr>
            </a:pPr>
            <a:r>
              <a:t>FASE II — AUTH CON RBAC | ISS-11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Feature Resources: El Catálogo Semilla de 58 Recursos en Código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6858000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64922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4F46E5"/>
                </a:solidFill>
                <a:latin typeface="Georgia"/>
              </a:defRPr>
            </a:pPr>
            <a:r>
              <a:t>El Archivo Fuente Única: resource-catalog.ts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Definición en Código: Declara 'RESOURCE_CATALOG' con exactamente 58 entradas deterministas.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Estructura: Tupla 'CatalogResource { method, path, description, seller? }'.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Derivación Automática: 'SELLER_RESOURCES' se filtra dinámicamente con 'seller: true' (7 recursos de operación).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Exclusión de Sesión: Las rutas '/api/sesion/*' y '/api/sesiones/*' NO son recursos RBAC (son modalidades OPEN y JWT).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Seeder Reconciliador: 'resources.seeder.ts' recorre el catálogo e inserta/reactiva en la tabla 'resources'.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63840" y="1645920"/>
            <a:ext cx="3566160" cy="4572000"/>
          </a:xfrm>
          <a:prstGeom prst="roundRect">
            <a:avLst/>
          </a:prstGeom>
          <a:solidFill>
            <a:srgbClr val="F1F5F9"/>
          </a:solidFill>
          <a:ln w="1905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0" y="1828800"/>
            <a:ext cx="3200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4F46E5"/>
                </a:solidFill>
                <a:latin typeface="Georgia"/>
              </a:defRPr>
            </a:pPr>
            <a:r>
              <a:t>Resumen del Catálogo</a:t>
            </a:r>
          </a:p>
          <a:p>
            <a:pPr>
              <a:spcAft>
                <a:spcPts val="10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● Total Recursos: 58</a:t>
            </a:r>
          </a:p>
          <a:p>
            <a:pPr>
              <a:spcAft>
                <a:spcPts val="10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● Permisos ADMIN: 58 (100%)</a:t>
            </a:r>
          </a:p>
          <a:p>
            <a:pPr>
              <a:spcAft>
                <a:spcPts val="10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● Permisos SELLER: 7 (Operación)</a:t>
            </a:r>
          </a:p>
          <a:p>
            <a:pPr>
              <a:spcAft>
                <a:spcPts val="10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● Restricción UQ: (method, path)</a:t>
            </a:r>
          </a:p>
          <a:p>
            <a:pPr>
              <a:spcAft>
                <a:spcPts val="1000"/>
              </a:spcAft>
              <a:defRPr sz="1300" b="1">
                <a:solidFill>
                  <a:srgbClr val="0F172A"/>
                </a:solidFill>
                <a:latin typeface="Verdana"/>
              </a:defRPr>
            </a:pPr>
            <a:r>
              <a:t>● Modalidad: JWT + RBAC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Verdana"/>
              </a:defRPr>
            </a:pPr>
            <a:r>
              <a:t>FASE II — AUTH CON RBAC | ISS-11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Desglose por Grupos del Catálogo Semilla de 58 Recursos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645920"/>
          <a:ext cx="1072865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645920"/>
                <a:gridCol w="2011680"/>
                <a:gridCol w="3870655"/>
              </a:tblGrid>
              <a:tr h="39901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8FAFC"/>
                          </a:solidFill>
                          <a:latin typeface="Verdana"/>
                        </a:defRPr>
                      </a:pPr>
                      <a:r>
                        <a:t>Grupo de Funcionalidad</a:t>
                      </a:r>
                    </a:p>
                  </a:txBody>
                  <a:tcPr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8FAFC"/>
                          </a:solidFill>
                          <a:latin typeface="Verdana"/>
                        </a:defRPr>
                      </a:pPr>
                      <a:r>
                        <a:t>Cant. Recursos</a:t>
                      </a:r>
                    </a:p>
                  </a:txBody>
                  <a:tcPr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8FAFC"/>
                          </a:solidFill>
                          <a:latin typeface="Verdana"/>
                        </a:defRPr>
                      </a:pPr>
                      <a:r>
                        <a:t>Concesión SELLER</a:t>
                      </a:r>
                    </a:p>
                  </a:txBody>
                  <a:tcPr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8FAFC"/>
                          </a:solidFill>
                          <a:latin typeface="Verdana"/>
                        </a:defRPr>
                      </a:pPr>
                      <a:r>
                        <a:t>Descripción / Alcance</a:t>
                      </a:r>
                    </a:p>
                  </a:txBody>
                  <a:tcPr>
                    <a:solidFill>
                      <a:srgbClr val="4F46E5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Clientes (/api/clientes)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2 (GET / y GET /:id)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CRUD + Desactivación de clientes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Tipos de Producto (/api/tipos-producto)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0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CRUD + Desactivación de familias/categorías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Productos (/api/productos)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2 (GET / y GET /:id)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CRUD + Desactivación de catálogo de productos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Ventas (/api/ventas)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3 (GET, GET/:id, POST)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Consulta y registro de transacciones comerciales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Detalle de Ventas (/api/detalle-ventas)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0 (Sólo ADMIN)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Consulta de líneas de productos en ventas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Usuarios (/api/usuarios)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9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0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CRUD identidades, contraseña y permisos efectivos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Roles (/api/roles)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CRUD administrativo de roles del sistema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Recursos (/api/recursos)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0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CRUD de puntos de acceso protegibles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Asignaciones Usuario-Rol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Gestión de tabla pivote role_users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902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Concesiones Rol-Recurso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0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Gestión de tabla pivote resource_roles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Verdana"/>
              </a:defRPr>
            </a:pPr>
            <a:r>
              <a:t>FASE II — AUTH CON RBAC | ISS-11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Reglas de Dominio: Restricción Única UQ(method, path) y Error 409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4F46E5"/>
                </a:solidFill>
                <a:latin typeface="Georgia"/>
              </a:defRPr>
            </a:pPr>
            <a:r>
              <a:t>Control de Duplicados en Resources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Restricción en BD: UNIQUE INDEX sobre la combinación '(method, path)'.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Normalización Prevención: Method a MAYÚSCULAS ('POST') y Path mediante 'normalizePath()'.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Método 'findByOperation': Comprueba la existencia previa de la tupla antes de insertar en 'ResourcesService'.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Respuesta HTTP 409: Evita errores 500 no controlados devolviendo 'AppError(409, "Resource with operation ... already exists")'.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828800"/>
            <a:ext cx="48463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D97706"/>
                </a:solidFill>
                <a:latin typeface="Georgia"/>
              </a:defRPr>
            </a:pPr>
            <a:r>
              <a:t>Impacto del Borrado Lógico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Endpoint: 'PATCH /api/recursos/:id/deactivate'.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Mecanismo: Establece 'status = inactive' sin eliminar el registro físico.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Efecto Inmediato: Deshabilita el punto de acceso para TODOS los roles en tiempo real.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Seguridad 'Deny by Default': Ningún rol puede validar una concesión sobre un recurso inactivo (devuelve 403 Forbidden).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● Reconciliación: El seeder vuelve a activar el recurso si se requiere recuperar la operatividad.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Verdana"/>
              </a:defRPr>
            </a:pPr>
            <a:r>
              <a:t>FASE II — AUTH CON RBAC | ISS-11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Puntos de Extensión e Integración en la Aplicación Express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2103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475488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 b="1">
                <a:solidFill>
                  <a:srgbClr val="4F46E5"/>
                </a:solidFill>
                <a:latin typeface="Georgia"/>
              </a:defRPr>
            </a:pPr>
            <a:r>
              <a:t>1. Agregador de Rutas (routes/index.ts)</a:t>
            </a:r>
          </a:p>
          <a:p>
            <a:pPr>
              <a:defRPr sz="1200">
                <a:solidFill>
                  <a:srgbClr val="0F172A"/>
                </a:solidFill>
                <a:latin typeface="Verdana"/>
              </a:defRPr>
            </a:pPr>
            <a:r>
              <a:t>Instancia e integra 'RolesRoutes' y 'ResourcesRoutes', registrando los endpoints '/api/roles' y '/api/recursos'.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120640" cy="2103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737360"/>
            <a:ext cx="475488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 b="1">
                <a:solidFill>
                  <a:srgbClr val="4F46E5"/>
                </a:solidFill>
                <a:latin typeface="Georgia"/>
              </a:defRPr>
            </a:pPr>
            <a:r>
              <a:t>2. Configuración App (config/index.ts)</a:t>
            </a:r>
          </a:p>
          <a:p>
            <a:pPr>
              <a:defRPr sz="1200">
                <a:solidFill>
                  <a:srgbClr val="0F172A"/>
                </a:solidFill>
                <a:latin typeface="Verdana"/>
              </a:defRPr>
            </a:pPr>
            <a:r>
              <a:t>Importa 'Role' y 'Resource' en el arranque para registrar los esquemas Sequelize antes de sincronizar la BD.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023360"/>
            <a:ext cx="5120640" cy="2103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114800"/>
            <a:ext cx="475488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 b="1">
                <a:solidFill>
                  <a:srgbClr val="D97706"/>
                </a:solidFill>
                <a:latin typeface="Georgia"/>
              </a:defRPr>
            </a:pPr>
            <a:r>
              <a:t>3. SeedersRunner (seeders/index.ts)</a:t>
            </a:r>
          </a:p>
          <a:p>
            <a:pPr>
              <a:defRPr sz="1200">
                <a:solidFill>
                  <a:srgbClr val="0F172A"/>
                </a:solidFill>
                <a:latin typeface="Verdana"/>
              </a:defRPr>
            </a:pPr>
            <a:r>
              <a:t>Siembra la seguridad PRIMERO: ejecuta 'seedRoles()' (2) y 'seedResources()' (58) antes de cualquier seeder de negocio.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4023360"/>
            <a:ext cx="5120640" cy="2103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4114800"/>
            <a:ext cx="475488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 b="1">
                <a:solidFill>
                  <a:srgbClr val="D97706"/>
                </a:solidFill>
                <a:latin typeface="Georgia"/>
              </a:defRPr>
            </a:pPr>
            <a:r>
              <a:t>4. Registry Swagger (swagger/index.ts)</a:t>
            </a:r>
          </a:p>
          <a:p>
            <a:pPr>
              <a:defRPr sz="1200">
                <a:solidFill>
                  <a:srgbClr val="0F172A"/>
                </a:solidFill>
                <a:latin typeface="Verdana"/>
              </a:defRPr>
            </a:pPr>
            <a:r>
              <a:t>Incorpora 'rolesSwagger' y 'resourcesSwagger' fusionando los 14 endpoints bajo el esquema 'bearerAuth'.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4F46E5"/>
                </a:solidFill>
                <a:latin typeface="Verdana"/>
              </a:defRPr>
            </a:pPr>
            <a:r>
              <a:t>FASE II — AUTH CON RBAC | ISS-11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Criterios de Cierre GATE &amp; Definición de Hecho (DoD - ISS-11)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572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828800"/>
            <a:ext cx="1018001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4F46E5"/>
                </a:solidFill>
                <a:latin typeface="Georgia"/>
              </a:defRPr>
            </a:pPr>
            <a:r>
              <a:t>Checklist de Verificación Obligatoria</a:t>
            </a:r>
          </a:p>
          <a:p>
            <a:pPr>
              <a:spcAft>
                <a:spcPts val="1000"/>
              </a:spcAft>
              <a:defRPr sz="1300" b="1">
                <a:solidFill>
                  <a:srgbClr val="166534"/>
                </a:solidFill>
                <a:latin typeface="Verdana"/>
              </a:defRPr>
            </a:pPr>
            <a:r>
              <a:t>✔ Compilación TypeScript: 'npx tsc --noEmit' finaliza con 0 errores.</a:t>
            </a:r>
          </a:p>
          <a:p>
            <a:pPr>
              <a:spcAft>
                <a:spcPts val="1000"/>
              </a:spcAft>
              <a:defRPr sz="1300" b="1">
                <a:solidFill>
                  <a:srgbClr val="166534"/>
                </a:solidFill>
                <a:latin typeface="Verdana"/>
              </a:defRPr>
            </a:pPr>
            <a:r>
              <a:t>✔ Inserción de Catálogo: 'npm run db:seed' crea exactamente 2 roles ('ADMIN', 'SELLER') y 58 recursos.</a:t>
            </a:r>
          </a:p>
          <a:p>
            <a:pPr>
              <a:spcAft>
                <a:spcPts val="1000"/>
              </a:spcAft>
              <a:defRPr sz="1300" b="1">
                <a:solidFill>
                  <a:srgbClr val="166534"/>
                </a:solidFill>
                <a:latin typeface="Verdana"/>
              </a:defRPr>
            </a:pPr>
            <a:r>
              <a:t>✔ Verificación SQL: 'SELECT COUNT(*) FROM resources' es igual a 58 y 'SELECT COUNT(*) FROM roles' es igual a 2.</a:t>
            </a:r>
          </a:p>
          <a:p>
            <a:pPr>
              <a:spcAft>
                <a:spcPts val="1000"/>
              </a:spcAft>
              <a:defRPr sz="1300" b="1">
                <a:solidFill>
                  <a:srgbClr val="166534"/>
                </a:solidFill>
                <a:latin typeface="Verdana"/>
              </a:defRPr>
            </a:pPr>
            <a:r>
              <a:t>✔ Control de Duplicados: Insertar un recurso con la misma tupla (method, path) devuelve HTTP 409 Conflict.</a:t>
            </a:r>
          </a:p>
          <a:p>
            <a:pPr>
              <a:spcAft>
                <a:spcPts val="1000"/>
              </a:spcAft>
              <a:defRPr sz="1300" b="1">
                <a:solidFill>
                  <a:srgbClr val="166534"/>
                </a:solidFill>
                <a:latin typeface="Verdana"/>
              </a:defRPr>
            </a:pPr>
            <a:r>
              <a:t>✔ Independencia de Permisos: Los roles nacen VACÍOS; la asignación de concesiones se delega al ISS-12.</a:t>
            </a:r>
          </a:p>
          <a:p>
            <a:pPr>
              <a:spcAft>
                <a:spcPts val="1000"/>
              </a:spcAft>
              <a:defRPr sz="1300" b="1">
                <a:solidFill>
                  <a:srgbClr val="166534"/>
                </a:solidFill>
                <a:latin typeface="Verdana"/>
              </a:defRPr>
            </a:pPr>
            <a:r>
              <a:t>✔ Habilitación Futura: Prepara los dos catálogos sobre los cuales se construirá la matriz RBAC en el ISS-12.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