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14400" y="1097280"/>
            <a:ext cx="10362895" cy="4663440"/>
          </a:xfrm>
          <a:prstGeom prst="roundRect">
            <a:avLst/>
          </a:prstGeom>
          <a:solidFill>
            <a:srgbClr val="1E293B"/>
          </a:solidFill>
          <a:ln w="254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400"/>
              </a:spcAft>
              <a:defRPr sz="1400" b="1">
                <a:solidFill>
                  <a:srgbClr val="38BDF8"/>
                </a:solidFill>
                <a:latin typeface="Calibri"/>
              </a:defRPr>
            </a:pPr>
            <a:r>
              <a:t>APRENDIZAJE-EXPRESS — ISS-10</a:t>
            </a:r>
          </a:p>
          <a:p>
            <a:pPr algn="ctr">
              <a:spcAft>
                <a:spcPts val="2000"/>
              </a:spcAft>
              <a:defRPr sz="3200" b="1">
                <a:solidFill>
                  <a:srgbClr val="F8FAFC"/>
                </a:solidFill>
                <a:latin typeface="Georgia"/>
              </a:defRPr>
            </a:pPr>
            <a:r>
              <a:t>Feature Users</a:t>
            </a:r>
            <a:br/>
            <a:r>
              <a:t>(Identidades, Hashes y Permisos Efectivos)</a:t>
            </a:r>
          </a:p>
          <a:p>
            <a:pPr algn="ctr">
              <a:defRPr sz="1400">
                <a:solidFill>
                  <a:srgbClr val="94A3B8"/>
                </a:solidFill>
                <a:latin typeface="Calibri"/>
              </a:defRPr>
            </a:pPr>
            <a:r>
              <a:t>Fase II: Auth con RBAC | CRUD por capas con bcrypt (12 rondas), DTOs sin password y consulta de matriz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Calibri"/>
              </a:defRPr>
            </a:pPr>
            <a:r>
              <a:t>APRENDIZAJE-EXPRESS | ISS-10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8FAFC"/>
                </a:solidFill>
                <a:latin typeface="Georgia"/>
              </a:defRPr>
            </a:pPr>
            <a:r>
              <a:t>Propósito del ISS-10: Identidades de Usuario y Contrato de Seguridad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800" b="1">
                <a:solidFill>
                  <a:srgbClr val="38BDF8"/>
                </a:solidFill>
                <a:latin typeface="Georgia"/>
              </a:defRPr>
            </a:pPr>
            <a:r>
              <a:t>🎯 Objetivos de la Capa de Identidad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• Gestión de Identidades: </a:t>
            </a:r>
            <a:r>
              <a:rPr b="0">
                <a:solidFill>
                  <a:srgbClr val="94A3B8"/>
                </a:solidFill>
              </a:rPr>
              <a:t>CRUD completo sobre la tabla `users` mediante patrón en 4 capas (Repository, Service, Controller, Routes).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• Invariante del Hash: </a:t>
            </a:r>
            <a:r>
              <a:rPr b="0">
                <a:solidFill>
                  <a:srgbClr val="94A3B8"/>
                </a:solidFill>
              </a:rPr>
              <a:t>La contraseña NUNCA entra ni sale en claro de la aplicación ni de las respuestas HTTP.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• Bcrypt en Hooks: </a:t>
            </a:r>
            <a:r>
              <a:rPr b="0">
                <a:solidFill>
                  <a:srgbClr val="94A3B8"/>
                </a:solidFill>
              </a:rPr>
              <a:t>El hash se calcula en los hooks `beforeCreate` y `beforeUpdate` del modelo `User` con coste de 12 rondas.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• Rutas JWT + RBAC: </a:t>
            </a:r>
            <a:r>
              <a:rPr b="0">
                <a:solidFill>
                  <a:srgbClr val="94A3B8"/>
                </a:solidFill>
              </a:rPr>
              <a:t>Declaración formal de las 9 rutas protegidas con middlewares `authenticate` y `authorize`.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800" b="1">
                <a:solidFill>
                  <a:srgbClr val="34D399"/>
                </a:solidFill>
                <a:latin typeface="Georgia"/>
              </a:defRPr>
            </a:pPr>
            <a:r>
              <a:t>🏛️ Puntos Clave de Arquitectura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• Doble Red de Protección: </a:t>
            </a:r>
            <a:r>
              <a:rPr b="0">
                <a:solidFill>
                  <a:srgbClr val="94A3B8"/>
                </a:solidFill>
              </a:rPr>
              <a:t>Repository excluye `password` por `WITHOUT_PASSWORD` y el mapper `toUserResponse` lo remueve explícitamente.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• Control de Duplicados (409): </a:t>
            </a:r>
            <a:r>
              <a:rPr b="0">
                <a:solidFill>
                  <a:srgbClr val="94A3B8"/>
                </a:solidFill>
              </a:rPr>
              <a:t>`assertUnique` valida `username` y `email` en el Service respondiendo HTTP 409 sin reventar la BD con 500.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• Operaciones No-CRUD: </a:t>
            </a:r>
            <a:r>
              <a:rPr b="0">
                <a:solidFill>
                  <a:srgbClr val="94A3B8"/>
                </a:solidFill>
              </a:rPr>
              <a:t>Soporta Cambio de Contraseña (`PATCH /:id/password`) y Consulta de Permisos Efectivos (`GET /:id/permisos`).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• Desacoplamiento RBAC: </a:t>
            </a:r>
            <a:r>
              <a:rPr b="0">
                <a:solidFill>
                  <a:srgbClr val="94A3B8"/>
                </a:solidFill>
              </a:rPr>
              <a:t>`getEffectivePermissions` delega en `ResourceRolesService` (ISS-12), manteniendo separado Users de la matriz.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Calibri"/>
              </a:defRPr>
            </a:pPr>
            <a:r>
              <a:t>APRENDIZAJE-EXPRESS | ISS-10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8FAFC"/>
                </a:solidFill>
                <a:latin typeface="Georgia"/>
              </a:defRPr>
            </a:pPr>
            <a:r>
              <a:t>Estructura por Capas y Contrato DTO del Feature Users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2468880" cy="45720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500" b="1">
                <a:solidFill>
                  <a:srgbClr val="38BDF8"/>
                </a:solidFill>
                <a:latin typeface="Georgia"/>
              </a:defRPr>
            </a:pPr>
            <a:r>
              <a:t>1. DTOs &amp; Mappers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CreateUserDto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UpdateUserDto / Patch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ChangePasswordDto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UserResponseDto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Mapper `toUserResponse` (Remueve password)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9000" y="1645920"/>
            <a:ext cx="2468880" cy="45720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500" b="1">
                <a:solidFill>
                  <a:srgbClr val="34D399"/>
                </a:solidFill>
                <a:latin typeface="Georgia"/>
              </a:defRPr>
            </a:pPr>
            <a:r>
              <a:t>2. Repository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UsersRepository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Excluye `password` por defecto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`findByIdWithPassword`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`findByIdentifierWithPassword`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`findConflicts` (username/email)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1645920"/>
            <a:ext cx="2468880" cy="45720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500" b="1">
                <a:solidFill>
                  <a:srgbClr val="FBBF24"/>
                </a:solidFill>
                <a:latin typeface="Georgia"/>
              </a:defRPr>
            </a:pPr>
            <a:r>
              <a:t>3. Service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UsersService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Valida unicidad (`assertUnique`)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Maneja `changePassword`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Consulta `getEffectivePermissions`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Aplica `findOrFail` (404 si inactive)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23960" y="1645920"/>
            <a:ext cx="2468880" cy="45720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871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500" b="1">
                <a:solidFill>
                  <a:srgbClr val="F87171"/>
                </a:solidFill>
                <a:latin typeface="Georgia"/>
              </a:defRPr>
            </a:pPr>
            <a:r>
              <a:t>4. Controller &amp; Routes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UsersController (BaseController)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Manejo de errores con `this.run`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UsersRoutes (9 endpoints)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Modalidad JWT + RBAC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`authenticate` + `authorize`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Calibri"/>
              </a:defRPr>
            </a:pPr>
            <a:r>
              <a:t>APRENDIZAJE-EXPRESS | ISS-10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8FAFC"/>
                </a:solidFill>
                <a:latin typeface="Georgia"/>
              </a:defRPr>
            </a:pPr>
            <a:r>
              <a:t>Seguridad del Hash de Contraseña y la Doble Red de Protección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700" b="1">
                <a:solidFill>
                  <a:srgbClr val="38BDF8"/>
                </a:solidFill>
                <a:latin typeface="Georgia"/>
              </a:defRPr>
            </a:pPr>
            <a:r>
              <a:t>🔐 BCRYPT 12 Rondas en Hooks del Modelo</a:t>
            </a:r>
          </a:p>
          <a:p>
            <a:pPr>
              <a:spcAft>
                <a:spcPts val="600"/>
              </a:spcAft>
              <a:defRPr b="1" sz="1300">
                <a:solidFill>
                  <a:srgbClr val="F8FAFC"/>
                </a:solidFill>
              </a:defRPr>
            </a:pPr>
            <a:r>
              <a:t>1. Coste 12 Rondas: </a:t>
            </a:r>
            <a:r>
              <a:rPr b="0">
                <a:solidFill>
                  <a:srgbClr val="94A3B8"/>
                </a:solidFill>
              </a:rPr>
              <a:t>Compromiso óptimo entre consumo de CPU en el servidor y resistencia contra ataques de fuerza bruta.</a:t>
            </a:r>
          </a:p>
          <a:p>
            <a:pPr>
              <a:spcAft>
                <a:spcPts val="600"/>
              </a:spcAft>
              <a:defRPr b="1" sz="1300">
                <a:solidFill>
                  <a:srgbClr val="F8FAFC"/>
                </a:solidFill>
              </a:defRPr>
            </a:pPr>
            <a:r>
              <a:t>2. Hooks `beforeCreate` / `beforeUpdate`: </a:t>
            </a:r>
            <a:r>
              <a:rPr b="0">
                <a:solidFill>
                  <a:srgbClr val="94A3B8"/>
                </a:solidFill>
              </a:rPr>
              <a:t>Intercepta cualquier creación o edición en el modelo `User` para calcular el hash automáticamente.</a:t>
            </a:r>
          </a:p>
          <a:p>
            <a:pPr>
              <a:spcAft>
                <a:spcPts val="600"/>
              </a:spcAft>
              <a:defRPr b="1" sz="1300">
                <a:solidFill>
                  <a:srgbClr val="F8FAFC"/>
                </a:solidFill>
              </a:defRPr>
            </a:pPr>
            <a:r>
              <a:t>3. Normalización `beforeValidate`: </a:t>
            </a:r>
            <a:r>
              <a:rPr b="0">
                <a:solidFill>
                  <a:srgbClr val="94A3B8"/>
                </a:solidFill>
              </a:rPr>
              <a:t>`username` y `email` se convierten a minúsculas y sin espacios antes de guardar.</a:t>
            </a:r>
          </a:p>
          <a:p>
            <a:pPr>
              <a:spcAft>
                <a:spcPts val="600"/>
              </a:spcAft>
              <a:defRPr b="1" sz="1300">
                <a:solidFill>
                  <a:srgbClr val="F8FAFC"/>
                </a:solidFill>
              </a:defRPr>
            </a:pPr>
            <a:r>
              <a:t>4. Hash Indescifrable: </a:t>
            </a:r>
            <a:r>
              <a:rPr b="0">
                <a:solidFill>
                  <a:srgbClr val="94A3B8"/>
                </a:solidFill>
              </a:rPr>
              <a:t>Bcrypt incluye un salt aleatorio en el propio string de 60 caracteres. `comparePassword` reevalúa en memoria.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700" b="1">
                <a:solidFill>
                  <a:srgbClr val="34D399"/>
                </a:solidFill>
                <a:latin typeface="Georgia"/>
              </a:defRPr>
            </a:pPr>
            <a:r>
              <a:t>🛡️ Doble Red Anti-Filtración de Contraseñas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✓ Red 1: Repository `WITHOUT_PASSWORD`: </a:t>
            </a:r>
            <a:r>
              <a:rPr b="0">
                <a:solidFill>
                  <a:srgbClr val="94A3B8"/>
                </a:solidFill>
              </a:rPr>
              <a:t>Las consultas estándar (`findAllActive`, `findById`) aplican `attributes: { exclude: ['password'] }` a nivel SQL.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✓ Red 2: Mapper `toUserResponse`: </a:t>
            </a:r>
            <a:r>
              <a:rPr b="0">
                <a:solidFill>
                  <a:srgbClr val="94A3B8"/>
                </a:solidFill>
              </a:rPr>
              <a:t>En la transformación a DTO, se extrae `{ password, ...safe } = user.toJSON()` asegurando que la clave nunca viaje en el JSON HTTP.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✓ Lecturas Explicitas `WithPassword`: </a:t>
            </a:r>
            <a:r>
              <a:rPr b="0">
                <a:solidFill>
                  <a:srgbClr val="94A3B8"/>
                </a:solidFill>
              </a:rPr>
              <a:t>Solo dos métodos del repository leen el hash: `findByIdWithPassword` (cambio de clave) y `findByIdentifierWithPassword` (login).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Calibri"/>
              </a:defRPr>
            </a:pPr>
            <a:r>
              <a:t>APRENDIZAJE-EXPRESS | ISS-10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8FAFC"/>
                </a:solidFill>
                <a:latin typeface="Georgia"/>
              </a:defRPr>
            </a:pPr>
            <a:r>
              <a:t>Operaciones Especiales: Cambio de Contraseña y Permisos Efectivos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600" b="1">
                <a:solidFill>
                  <a:srgbClr val="FBBF24"/>
                </a:solidFill>
                <a:latin typeface="Georgia"/>
              </a:defRPr>
            </a:pPr>
            <a:r>
              <a:t>🔑 Cambio de Contraseña (`PATCH /:id/password`)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No es un `PATCH` genérico: tiene su propio DTO `ChangePasswordDto` y endpoint dedicado.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Exige la contraseña actual (`current_password`) y la nueva (`new_password`).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Obtiene la credencial almacenada mediante `findByIdWithPassword(id)`.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Compara la contraseña actual en memoria con `comparePassword(plain, hash)`.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Si la contraseña actual no coincide, responde HTTP 400 Bad Request.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Al asignar `user.password = new_password`, el hook `beforeUpdate` la vuelve a hashear.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600" b="1">
                <a:solidFill>
                  <a:srgbClr val="38BDF8"/>
                </a:solidFill>
                <a:latin typeface="Georgia"/>
              </a:defRPr>
            </a:pPr>
            <a:r>
              <a:t>🌐 Permisos Efectivos (`GET /:id/permisos`)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Permite auditar los recursos reales que un usuario puede ejecutar según sus roles.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Recorre el grafo completo RBAC mediante `ResourceRolesService.findEffectiveForUser(id)`.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Exige que los 4 eslabones estén en estado `'active'`: User ➔ RoleUser ➔ Role ➔ ResourceRole ➔ Resource.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Retorna la lista de pares `(method, path)` concedidos (ej. `GET /api/clientes`).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Misma lógica interna utilizada por el middleware `authorize` en el ISS-13.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Calibri"/>
              </a:defRPr>
            </a:pPr>
            <a:r>
              <a:t>APRENDIZAJE-EXPRESS | ISS-10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8FAFC"/>
                </a:solidFill>
                <a:latin typeface="Georgia"/>
              </a:defRPr>
            </a:pPr>
            <a:r>
              <a:t>Seeder Canónico Idempotente y Especificación Swagger OpenAPI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600" b="1">
                <a:solidFill>
                  <a:srgbClr val="34D399"/>
                </a:solidFill>
                <a:latin typeface="Georgia"/>
              </a:defRPr>
            </a:pPr>
            <a:r>
              <a:t>🌱 Seeder de Usuarios Canónicos (`users.seeder.ts`)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• Usuario `admin` (ADMIN (58 recursos)):</a:t>
            </a:r>
            <a:r>
              <a:rPr b="0">
                <a:solidFill>
                  <a:srgbClr val="94A3B8"/>
                </a:solidFill>
              </a:rPr>
              <a:t>
  Clare: `Admin123!` | Acceso total al sistema</a:t>
            </a:r>
          </a:p>
          <a:p>
            <a:pPr>
              <a:spcAft>
                <a:spcPts val="800"/>
              </a:spcAft>
              <a:defRPr b="1" sz="1300">
                <a:solidFill>
                  <a:srgbClr val="F8FAFC"/>
                </a:solidFill>
              </a:defRPr>
            </a:pPr>
            <a:r>
              <a:t>• Usuario `seller` (SELLER (7 recursos)):</a:t>
            </a:r>
            <a:r>
              <a:rPr b="0">
                <a:solidFill>
                  <a:srgbClr val="94A3B8"/>
                </a:solidFill>
              </a:rPr>
              <a:t>
  Clare: `Seller123!` | Operación de catálogo y ventas</a:t>
            </a:r>
          </a:p>
          <a:p>
            <a:pPr>
              <a:spcAft>
                <a:spcPts val="400"/>
              </a:spcAft>
              <a:defRPr sz="1200">
                <a:solidFill>
                  <a:srgbClr val="F8FAFC"/>
                </a:solidFill>
              </a:defRPr>
            </a:pPr>
            <a:r>
              <a:t>▪ Idempotencia &amp; Reconciliación: Usa `findOrCreate` por `username` y reactiva el usuario si estaba inactivo.</a:t>
            </a:r>
          </a:p>
          <a:p>
            <a:pPr>
              <a:defRPr sz="1200">
                <a:solidFill>
                  <a:srgbClr val="F8FAFC"/>
                </a:solidFill>
              </a:defRPr>
            </a:pPr>
            <a:r>
              <a:t>▪ Extras con Faker: Si `count &gt; 2`, genera usuarios aleatorios sin rol para verificar que reciben 403.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000"/>
              </a:spcAft>
              <a:defRPr sz="1600" b="1">
                <a:solidFill>
                  <a:srgbClr val="38BDF8"/>
                </a:solidFill>
                <a:latin typeface="Georgia"/>
              </a:defRPr>
            </a:pPr>
            <a:r>
              <a:t>📘 Documentación OpenAPI (`users.swagger.ts`)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Documenta los 9 endpoints del feature bajo la etiqueta 'Usuarios'.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Aplica `security: [{ bearerAuth: [] }]` en todas las operaciones (modalidad JWT + RBAC).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Reutiliza respuestas de error estándar: 401 Unauthorized, 403 Forbidden, 404 Not Found, 409 Conflict.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Define los esquemas JSON: `User`, `UserCreate`, `UserUpdate`, `UserPatch`, `ChangePassword`.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</a:defRPr>
            </a:pPr>
            <a:r>
              <a:t>▪ Indica explícitamente que la respuesta del servidor NUNCA incluye el campo `password`.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Calibri"/>
              </a:defRPr>
            </a:pPr>
            <a:r>
              <a:t>APRENDIZAJE-EXPRESS | ISS-10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8FAFC"/>
                </a:solidFill>
                <a:latin typeface="Georgia"/>
              </a:defRPr>
            </a:pPr>
            <a:r>
              <a:t>Criterios de Cierre y Validación GATE (DoD del ISS-10)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1E293B"/>
          </a:solidFill>
          <a:ln w="2540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800" b="1">
                <a:solidFill>
                  <a:srgbClr val="34D399"/>
                </a:solidFill>
                <a:latin typeface="Georgia"/>
              </a:defRPr>
            </a:pPr>
            <a:r>
              <a:t>✅ Checklist de Aceptación y Definición de Hecho (DoD)</a:t>
            </a:r>
          </a:p>
          <a:p>
            <a:pPr>
              <a:spcAft>
                <a:spcPts val="600"/>
              </a:spcAft>
              <a:defRPr b="1" sz="1300">
                <a:solidFill>
                  <a:srgbClr val="F8FAFC"/>
                </a:solidFill>
              </a:defRPr>
            </a:pPr>
            <a:r>
              <a:t>☑ 1. Estructura DTO y Mappers: </a:t>
            </a:r>
            <a:r>
              <a:rPr b="0">
                <a:solidFill>
                  <a:srgbClr val="94A3B8"/>
                </a:solidFill>
              </a:rPr>
              <a:t>Seis DTOs creados en `dto/`. `UserResponseDto` y `toUserResponse` excluyen la contraseña.</a:t>
            </a:r>
          </a:p>
          <a:p>
            <a:pPr>
              <a:spcAft>
                <a:spcPts val="600"/>
              </a:spcAft>
              <a:defRPr b="1" sz="1300">
                <a:solidFill>
                  <a:srgbClr val="F8FAFC"/>
                </a:solidFill>
              </a:defRPr>
            </a:pPr>
            <a:r>
              <a:t>☑ 2. Repositorio Seguro: </a:t>
            </a:r>
            <a:r>
              <a:rPr b="0">
                <a:solidFill>
                  <a:srgbClr val="94A3B8"/>
                </a:solidFill>
              </a:rPr>
              <a:t>Filtro `WITHOUT_PASSWORD` en consultas de API. Lectura de hash exclusiva en metodos `WithPassword`.</a:t>
            </a:r>
          </a:p>
          <a:p>
            <a:pPr>
              <a:spcAft>
                <a:spcPts val="600"/>
              </a:spcAft>
              <a:defRPr b="1" sz="1300">
                <a:solidFill>
                  <a:srgbClr val="F8FAFC"/>
                </a:solidFill>
              </a:defRPr>
            </a:pPr>
            <a:r>
              <a:t>☑ 3. Unicidad y Diagnóstico (409): </a:t>
            </a:r>
            <a:r>
              <a:rPr b="0">
                <a:solidFill>
                  <a:srgbClr val="94A3B8"/>
                </a:solidFill>
              </a:rPr>
              <a:t>Creación/edición con `username` o `email` duplicado responde 409 Conflict explícito sin reventar la BD.</a:t>
            </a:r>
          </a:p>
          <a:p>
            <a:pPr>
              <a:spcAft>
                <a:spcPts val="600"/>
              </a:spcAft>
              <a:defRPr b="1" sz="1300">
                <a:solidFill>
                  <a:srgbClr val="F8FAFC"/>
                </a:solidFill>
              </a:defRPr>
            </a:pPr>
            <a:r>
              <a:t>☑ 4. Cambio de Contraseña Protegida: </a:t>
            </a:r>
            <a:r>
              <a:rPr b="0">
                <a:solidFill>
                  <a:srgbClr val="94A3B8"/>
                </a:solidFill>
              </a:rPr>
              <a:t>`PATCH /:id/password` exige `current_password`, la compara en memoria y rehasea con bcrypt.</a:t>
            </a:r>
          </a:p>
          <a:p>
            <a:pPr>
              <a:spcAft>
                <a:spcPts val="600"/>
              </a:spcAft>
              <a:defRPr b="1" sz="1300">
                <a:solidFill>
                  <a:srgbClr val="F8FAFC"/>
                </a:solidFill>
              </a:defRPr>
            </a:pPr>
            <a:r>
              <a:t>☑ 5. Seeder Canónico Idempotente: </a:t>
            </a:r>
            <a:r>
              <a:rPr b="0">
                <a:solidFill>
                  <a:srgbClr val="94A3B8"/>
                </a:solidFill>
              </a:rPr>
              <a:t>Ejecución de `npm run db:seed` genera/reconcilia `admin` y `seller` sin duplicar filas.</a:t>
            </a:r>
          </a:p>
          <a:p>
            <a:pPr>
              <a:spcAft>
                <a:spcPts val="600"/>
              </a:spcAft>
              <a:defRPr b="1" sz="1300">
                <a:solidFill>
                  <a:srgbClr val="F8FAFC"/>
                </a:solidFill>
              </a:defRPr>
            </a:pPr>
            <a:r>
              <a:t>☑ 6. Verificación de Compilación y Arranque: </a:t>
            </a:r>
            <a:r>
              <a:rPr b="0">
                <a:solidFill>
                  <a:srgbClr val="94A3B8"/>
                </a:solidFill>
              </a:rPr>
              <a:t>`npx tsc --noEmit` responde sin errores y `npm run dev` arranca el servidor correctamente.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