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011680"/>
            <a:ext cx="137160" cy="292608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920240"/>
            <a:ext cx="100584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300" b="1">
                <a:solidFill>
                  <a:srgbClr val="D97706"/>
                </a:solidFill>
                <a:latin typeface="Arial"/>
              </a:defRPr>
            </a:pPr>
            <a:r>
              <a:t>FASE II — SEGURIDAD Y CONTROL DE ACCESO (RBAC)</a:t>
            </a:r>
          </a:p>
          <a:p>
            <a:pPr>
              <a:spcAft>
                <a:spcPts val="1600"/>
              </a:spcAft>
              <a:defRPr sz="3200" b="1">
                <a:solidFill>
                  <a:srgbClr val="FFFFFF"/>
                </a:solidFill>
                <a:latin typeface="Georgia"/>
              </a:defRPr>
            </a:pPr>
            <a:r>
              <a:t>ISS-09: Base de Seguridad Compartida y Modelos Auth</a:t>
            </a:r>
          </a:p>
          <a:p>
            <a:pPr>
              <a:defRPr sz="1500">
                <a:solidFill>
                  <a:srgbClr val="94A3B8"/>
                </a:solidFill>
                <a:latin typeface="Arial"/>
              </a:defRPr>
            </a:pPr>
            <a:r>
              <a:t>Infraestructura criptográfica (bcrypt + JWT HS256), utilidades compartidas en src/shared/auth/ y arquitectura relacional de las 6 tablas RBAC.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566928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Arial"/>
              </a:defRPr>
            </a:pPr>
            <a:r>
              <a:t>Aprendizaje-Express  |  Laboratorio Backend en TypeScript &amp; Express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Fase II: Transición hacia un Modelo de Seguridad Transversal y Robusto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Evolución de la Arquitectura (Fase I vs. Fase II)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Fase I (Business): </a:t>
            </a:r>
            <a:r>
              <a:rPr sz="1300">
                <a:solidFill>
                  <a:srgbClr val="0F172A"/>
                </a:solidFill>
              </a:rPr>
              <a:t>Rutas públicas abiertas ('SIN AUTH') enfocadas en lógica comercial de negocio.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Fase II (Auth + RBAC): </a:t>
            </a:r>
            <a:r>
              <a:rPr sz="1300">
                <a:solidFill>
                  <a:srgbClr val="0F172A"/>
                </a:solidFill>
              </a:rPr>
              <a:t>Capa transversal de seguridad, identidades, roles, recursos y sesiones revocables.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Aislamiento Arquitectónico: </a:t>
            </a:r>
            <a:r>
              <a:rPr sz="1300">
                <a:solidFill>
                  <a:srgbClr val="0F172A"/>
                </a:solidFill>
              </a:rPr>
              <a:t>Las utilidades de seguridad se construyen en src/shared/auth/ antes de proteger las rutas de negocio.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Compatibilidad con Fase I: </a:t>
            </a:r>
            <a:r>
              <a:rPr sz="1300">
                <a:solidFill>
                  <a:srgbClr val="0F172A"/>
                </a:solidFill>
              </a:rPr>
              <a:t>Ninguna tabla o ruta existente en la Fase I se altera durante el desarrollo del ISS-09.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48463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Entregables Principales del ISS-09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D97706"/>
                </a:solidFill>
              </a:rPr>
              <a:t>✔ Primitivas Criptográficas: </a:t>
            </a:r>
            <a:r>
              <a:rPr sz="1300">
                <a:solidFill>
                  <a:srgbClr val="0F172A"/>
                </a:solidFill>
              </a:rPr>
              <a:t>Hasheo bcrypt con 12 rondas de salting y hashes SHA-256 para tokens.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D97706"/>
                </a:solidFill>
              </a:rPr>
              <a:t>✔ Gestión de JWT (HS256): </a:t>
            </a:r>
            <a:r>
              <a:rPr sz="1300">
                <a:solidFill>
                  <a:srgbClr val="0F172A"/>
                </a:solidFill>
              </a:rPr>
              <a:t>Firma y verificación de Access Tokens leyendo variables de entorno (.env).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D97706"/>
                </a:solidFill>
              </a:rPr>
              <a:t>✔ Modelado de Datos RBAC: </a:t>
            </a:r>
            <a:r>
              <a:rPr sz="1300">
                <a:solidFill>
                  <a:srgbClr val="0F172A"/>
                </a:solidFill>
              </a:rPr>
              <a:t>Creación e integración de las 6 tablas fundamentales de autorización.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D97706"/>
                </a:solidFill>
              </a:rPr>
              <a:t>✔ Asociaciones Centralizadas: </a:t>
            </a:r>
            <a:r>
              <a:rPr sz="1300">
                <a:solidFill>
                  <a:srgbClr val="0F172A"/>
                </a:solidFill>
              </a:rPr>
              <a:t>Configuración de relaciones M:N en rbac.associations.ts mediante import side-effect.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Primitivas Criptográficas en src/shared/auth/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3383280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1. Hasheo &amp; Claves</a:t>
            </a:r>
            <a:br/>
            <a:r>
              <a:t>(password.ts)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bcrypt (12 Rondas): </a:t>
            </a:r>
            <a:r>
              <a:rPr sz="1100">
                <a:solidFill>
                  <a:srgbClr val="0F172A"/>
                </a:solidFill>
              </a:rPr>
              <a:t>Hasheo asíncrono con factor de costo 12 para credenciales de usuario.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Función hashPassword(): </a:t>
            </a:r>
            <a:r>
              <a:rPr sz="1100">
                <a:solidFill>
                  <a:srgbClr val="0F172A"/>
                </a:solidFill>
              </a:rPr>
              <a:t>Recibe clave en texto plano y genera el hash seguro.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Función verifyPassword(): </a:t>
            </a:r>
            <a:r>
              <a:rPr sz="1100">
                <a:solidFill>
                  <a:srgbClr val="0F172A"/>
                </a:solidFill>
              </a:rPr>
              <a:t>Compara clave plana contra hash almacenado de forma segura.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Hash SHA-256: </a:t>
            </a:r>
            <a:r>
              <a:rPr sz="1100">
                <a:solidFill>
                  <a:srgbClr val="0F172A"/>
                </a:solidFill>
              </a:rPr>
              <a:t>Genera resúmenes deterministas para Refresh Tokens opacos.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45920"/>
            <a:ext cx="33832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645920"/>
            <a:ext cx="3383280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92024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2. Tokens JWT HS256</a:t>
            </a:r>
            <a:br/>
            <a:r>
              <a:t>(jwt.ts)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D97706"/>
                </a:solidFill>
              </a:rPr>
              <a:t>• Firma HS256: </a:t>
            </a:r>
            <a:r>
              <a:rPr sz="1100">
                <a:solidFill>
                  <a:srgbClr val="0F172A"/>
                </a:solidFill>
              </a:rPr>
              <a:t>Genera Access Tokens usando JWT_SECRET y expiración configurable (JWT_EXPIRES_IN).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D97706"/>
                </a:solidFill>
              </a:rPr>
              <a:t>• Contrato AuthPayload: </a:t>
            </a:r>
            <a:r>
              <a:rPr sz="1100">
                <a:solidFill>
                  <a:srgbClr val="0F172A"/>
                </a:solidFill>
              </a:rPr>
              <a:t>Define el payload mínimo con user_id, username, role_id y email.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D97706"/>
                </a:solidFill>
              </a:rPr>
              <a:t>• Función generateToken(): </a:t>
            </a:r>
            <a:r>
              <a:rPr sz="1100">
                <a:solidFill>
                  <a:srgbClr val="0F172A"/>
                </a:solidFill>
              </a:rPr>
              <a:t>Instancia y firma tokens firmados simétricamente.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D97706"/>
                </a:solidFill>
              </a:rPr>
              <a:t>• Función verifyToken(): </a:t>
            </a:r>
            <a:r>
              <a:rPr sz="1100">
                <a:solidFill>
                  <a:srgbClr val="0F172A"/>
                </a:solidFill>
              </a:rPr>
              <a:t>Valida firma, vigencia y decodifica el payload.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645920"/>
            <a:ext cx="33832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46720" y="1645920"/>
            <a:ext cx="3383280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92024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3. Matching de Rutas</a:t>
            </a:r>
            <a:br/>
            <a:r>
              <a:t>(resource-match.ts)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Coincidencia Dinámica: </a:t>
            </a:r>
            <a:r>
              <a:rPr sz="1100">
                <a:solidFill>
                  <a:srgbClr val="0F172A"/>
                </a:solidFill>
              </a:rPr>
              <a:t>Compara URLs solicitadas con rutas parametrizadas en BD.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Expresiones Regulares: </a:t>
            </a:r>
            <a:r>
              <a:rPr sz="1100">
                <a:solidFill>
                  <a:srgbClr val="0F172A"/>
                </a:solidFill>
              </a:rPr>
              <a:t>Convierte patrones como /api/clientes/:id a Regex.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Normalización: </a:t>
            </a:r>
            <a:r>
              <a:rPr sz="1100">
                <a:solidFill>
                  <a:srgbClr val="0F172A"/>
                </a:solidFill>
              </a:rPr>
              <a:t>Elimina query strings y trailing slashes en la comparación.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63EB"/>
                </a:solidFill>
              </a:rPr>
              <a:t>• Base para Middleware: </a:t>
            </a:r>
            <a:r>
              <a:rPr sz="1100">
                <a:solidFill>
                  <a:srgbClr val="0F172A"/>
                </a:solidFill>
              </a:rPr>
              <a:t>Alimenta el middleware authorize para el matcheo RBAC.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El Modelo Relacional RBAC: Las 6 Tablas de Autenticación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1: User (users)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Identidades de usuario con username, email, password_hash y status ('active'/'inactive').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78308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2: Role (roles)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Catálogo de roles del sistema (ej. ADMIN, SELLER) con nombre único y descripción.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64592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0" y="178308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3: Resource (resources)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Catálogo de endpoints protegidos por par único UQ(method, path).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02336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16052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4: RoleUser (role_users)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Tabla pivote M:N que asigna roles a usuarios con marca temporal y estado.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402336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416052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5: ResourceRole (resource_roles)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Tabla pivote M:N que concede permisos de recursos a roles (Matriz RBAC).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4023360"/>
            <a:ext cx="33832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416052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  <a:latin typeface="Georgia"/>
              </a:defRPr>
            </a:pPr>
            <a:r>
              <a:t>Tabla 6: RefreshToken (refresh_tokens)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Sesiones de usuario guardando únicamente el hash SHA-256 (token_hash) y family_id.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Asociaciones Centralizadas e Importación Side-Effect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Configuración del Grafo RBAC en Sequelize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Centralización M:N: </a:t>
            </a:r>
            <a:r>
              <a:rPr sz="1300">
                <a:solidFill>
                  <a:srgbClr val="0F172A"/>
                </a:solidFill>
              </a:rPr>
              <a:t>El archivo rbac.associations.ts declara todas las relaciones pertenece-a y tiene-muchos entre los 6 modelos.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User &lt;-&gt; Role: </a:t>
            </a:r>
            <a:r>
              <a:rPr sz="1300">
                <a:solidFill>
                  <a:srgbClr val="0F172A"/>
                </a:solidFill>
              </a:rPr>
              <a:t>Relación N:M a través de RoleUser (user.belongsToMany(Role, { through: RoleUser })).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Role &lt;-&gt; Resource: </a:t>
            </a:r>
            <a:r>
              <a:rPr sz="1300">
                <a:solidFill>
                  <a:srgbClr val="0F172A"/>
                </a:solidFill>
              </a:rPr>
              <a:t>Relación N:M a través de ResourceRole (role.belongsToMany(Resource, { through: ResourceRole })).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• User -&gt; RefreshToken: </a:t>
            </a:r>
            <a:r>
              <a:rPr sz="1300">
                <a:solidFill>
                  <a:srgbClr val="0F172A"/>
                </a:solidFill>
              </a:rPr>
              <a:t>Relación 1:N donde un usuario posee múltiples sesiones/refresh tokens.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828800"/>
            <a:ext cx="46634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t>Patrón: Import Side-Effect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38BDF8"/>
                </a:solidFill>
              </a:rPr>
              <a:t>⚡ ¿Qué es?: </a:t>
            </a:r>
            <a:r>
              <a:rPr sz="1300">
                <a:solidFill>
                  <a:srgbClr val="F1F5F9"/>
                </a:solidFill>
              </a:rPr>
              <a:t>Es la importación de un módulo únicamente para ejecutar su código de inicialización sin capturar exportaciones.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38BDF8"/>
                </a:solidFill>
              </a:rPr>
              <a:t>⚡ Sintaxis en src/config/index.ts: </a:t>
            </a:r>
            <a:r>
              <a:rPr sz="1300">
                <a:solidFill>
                  <a:srgbClr val="F1F5F9"/>
                </a:solidFill>
              </a:rPr>
              <a:t>import '../features/auth/rbac.associations';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38BDF8"/>
                </a:solidFill>
              </a:rPr>
              <a:t>⚡ Momento de Ejecución: </a:t>
            </a:r>
            <a:r>
              <a:rPr sz="1300">
                <a:solidFill>
                  <a:srgbClr val="F1F5F9"/>
                </a:solidFill>
              </a:rPr>
              <a:t>Se ejecuta al instanciar la clase App, asegurando que el motor de Sequelize conozca las claves foráneas antes de sincronizar o consultar.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38BDF8"/>
                </a:solidFill>
              </a:rPr>
              <a:t>⚡ Resultado: </a:t>
            </a:r>
            <a:r>
              <a:rPr sz="1300">
                <a:solidFill>
                  <a:srgbClr val="F1F5F9"/>
                </a:solidFill>
              </a:rPr>
              <a:t>Garantiza consultas de inclusión (include: [Role, Resource]) limpias y tipadas.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Coincidencia Dinámica de Rutas HTTP (resource-match.ts)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El Desafío de los Parámetros Dinámicos en la Matriz RBAC</a:t>
            </a:r>
          </a:p>
          <a:p>
            <a:pPr>
              <a:defRPr sz="1300">
                <a:solidFill>
                  <a:srgbClr val="0F172A"/>
                </a:solidFill>
                <a:latin typeface="Arial"/>
              </a:defRPr>
            </a:pPr>
            <a:r>
              <a:t>En la base de datos, las rutas se registran con marcadores de parámetros (ej. GET /api/clientes/:id). Sin embargo, las peticiones HTTP entrantes traen valores reales (ej. GET /api/clientes/25). La utilidad resourceMatch resuelve esta discrepancia mediante Expresiones Regulares.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91840"/>
            <a:ext cx="5212080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48463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2563EB"/>
                </a:solidFill>
                <a:latin typeface="Georgia"/>
              </a:defRPr>
            </a:pPr>
            <a:r>
              <a:t>Reglas de Normalización de Rutas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</a:defRPr>
            </a:pPr>
            <a:r>
              <a:t>1. Limpieza de Query Strings (?search=val -&gt; /path).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</a:defRPr>
            </a:pPr>
            <a:r>
              <a:t>2. Remoción de Trailing Slashes (/api/clientes/ -&gt; /api/clientes).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</a:defRPr>
            </a:pPr>
            <a:r>
              <a:t>3. Conversión de :param a patrón Regex (^/api/clientes/[^/]+$).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</a:defRPr>
            </a:pPr>
            <a:r>
              <a:t>4. Comparación Insensible a Mayúsculas/Minúsculas.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291840"/>
            <a:ext cx="5212080" cy="29260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3474720"/>
            <a:ext cx="48463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D97706"/>
                </a:solidFill>
                <a:latin typeface="Georgia"/>
              </a:defRPr>
            </a:pPr>
            <a:r>
              <a:t>Ejemplos de Matching Validado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Request: GET /api/clientes/15</a:t>
            </a:r>
            <a:br/>
            <a:r>
              <a:t>  Recurso BD: GET /api/clientes/:id  --&gt; MATCH OK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Request: PUT /api/productos/99?fast=true</a:t>
            </a:r>
            <a:br/>
            <a:r>
              <a:t>  Recurso BD: PUT /api/productos/:id --&gt; MATCH OK</a:t>
            </a:r>
          </a:p>
          <a:p>
            <a:pPr>
              <a:spcAft>
                <a:spcPts val="800"/>
              </a:spcAft>
              <a:defRPr sz="1100">
                <a:solidFill>
                  <a:srgbClr val="E2E8F0"/>
                </a:solidFill>
              </a:defRPr>
            </a:pPr>
            <a:r>
              <a:t>• Request: POST /api/ventas</a:t>
            </a:r>
            <a:br/>
            <a:r>
              <a:t>  Recurso BD: POST /api/ventas      --&gt; MATCH 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Verificación Unitario-Funcional y Sincronización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109728" cy="13716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783080"/>
            <a:ext cx="10149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1. Unicidad de Hashes bcrypt (password.ts)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Verificar que dos llamadas a hashPassword('123456') generen hashes con salting distinto pero ambos retornen true en verifyPassword().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1072865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246120"/>
            <a:ext cx="109728" cy="13716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3383280"/>
            <a:ext cx="10149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2. Firmas y Vencimiento JWT (jwt.ts)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Generar un token firmado con generateToken() y comprobar que verifyToken() retorne el AuthPayload exacto (user_id, username, role_id, email).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846320"/>
            <a:ext cx="1072865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846320"/>
            <a:ext cx="109728" cy="13716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4983480"/>
            <a:ext cx="10149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3. Sincronización de Tablas en BD</a:t>
            </a:r>
          </a:p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Comprobar con sequelize.sync() la creación limpia de las 6 tablas relacionales (users, roles, resources, role_users, resource_roles, refresh_tokens).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FASE II: AUTH CON RBAC — ISS-09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Criterios de Cierre GATE — ISS-09 (DoD)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621792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58521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Definition of Done (DoD) — Checklist Obligatorio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6A34A"/>
                </a:solidFill>
              </a:rPr>
              <a:t>[x] Compilación TypeScript Cero Errores: </a:t>
            </a:r>
            <a:r>
              <a:rPr sz="1100">
                <a:solidFill>
                  <a:srgbClr val="0F172A"/>
                </a:solidFill>
              </a:rPr>
              <a:t>Ejecución exitosa de npx tsc --noEmit.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6A34A"/>
                </a:solidFill>
              </a:rPr>
              <a:t>[x] Módulo src/shared/auth/ Completo: </a:t>
            </a:r>
            <a:r>
              <a:rPr sz="1100">
                <a:solidFill>
                  <a:srgbClr val="0F172A"/>
                </a:solidFill>
              </a:rPr>
              <a:t>Existencia de password.ts, jwt.ts, resource-match.ts y auth-user.ts.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6A34A"/>
                </a:solidFill>
              </a:rPr>
              <a:t>[x] Modelos RBAC Creados: </a:t>
            </a:r>
            <a:r>
              <a:rPr sz="1100">
                <a:solidFill>
                  <a:srgbClr val="0F172A"/>
                </a:solidFill>
              </a:rPr>
              <a:t>Modelos Sequelize creados para User, Role, Resource, RoleUser, ResourceRole y RefreshToken.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6A34A"/>
                </a:solidFill>
              </a:rPr>
              <a:t>[x] Asociaciones Sincronizadas: </a:t>
            </a:r>
            <a:r>
              <a:rPr sz="1100">
                <a:solidFill>
                  <a:srgbClr val="0F172A"/>
                </a:solidFill>
              </a:rPr>
              <a:t>Archivo rbac.associations.ts importado en src/config/index.ts sin conflictos.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6A34A"/>
                </a:solidFill>
              </a:rPr>
              <a:t>[x] Base de Datos Actualizada: </a:t>
            </a:r>
            <a:r>
              <a:rPr sz="1100">
                <a:solidFill>
                  <a:srgbClr val="0F172A"/>
                </a:solidFill>
              </a:rPr>
              <a:t>6 nuevas tablas creadas en el motor de BD sin afectar las tablas de negocio.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23760" y="1645920"/>
            <a:ext cx="4236415" cy="457200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06640" y="1828800"/>
            <a:ext cx="3840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t>Siguiente Hito: ISS-10</a:t>
            </a:r>
          </a:p>
          <a:p>
            <a:pPr>
              <a:spcAft>
                <a:spcPts val="1600"/>
              </a:spcAft>
              <a:defRPr sz="1300">
                <a:solidFill>
                  <a:srgbClr val="F1F5F9"/>
                </a:solidFill>
                <a:latin typeface="Arial"/>
              </a:defRPr>
            </a:pPr>
            <a:r>
              <a:t>Con la base de seguridad y las 6 tablas relacionales listas, el ISS-10 construirá el CRUD de Identidades de Usuario (Users) con hasheo de claves, aislamiento de credenciales con toUserResponse y cambio de contraseñas.</a:t>
            </a:r>
          </a:p>
          <a:p>
            <a:pPr>
              <a:defRPr sz="1400" b="1">
                <a:solidFill>
                  <a:srgbClr val="D97706"/>
                </a:solidFill>
                <a:latin typeface="Arial"/>
              </a:defRPr>
            </a:pPr>
            <a:r>
              <a:t>🚀 HABILITADO: ISS-10 (Users)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