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881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371600" y="1371600"/>
            <a:ext cx="944849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59669"/>
                </a:solidFill>
                <a:latin typeface="Arial"/>
              </a:defRPr>
            </a:pPr>
            <a:r>
              <a:t>Aprendizaje-Express — ISS-08</a:t>
            </a:r>
          </a:p>
          <a:p>
            <a:pPr algn="ctr">
              <a:spcBef>
                <a:spcPts val="1400"/>
              </a:spcBef>
              <a:defRPr sz="3200" b="1">
                <a:solidFill>
                  <a:srgbClr val="881337"/>
                </a:solidFill>
                <a:latin typeface="Georgia"/>
              </a:defRPr>
            </a:pPr>
            <a:r>
              <a:t>Feature Sale + ProductSale</a:t>
            </a:r>
            <a:br/>
            <a:r>
              <a:t>(Ventas y Transacciones ACID)</a:t>
            </a:r>
          </a:p>
          <a:p>
            <a:pPr algn="ctr">
              <a:spcBef>
                <a:spcPts val="2000"/>
              </a:spcBef>
              <a:defRPr sz="1400">
                <a:solidFill>
                  <a:srgbClr val="4B5563"/>
                </a:solidFill>
                <a:latin typeface="Arial"/>
              </a:defRPr>
            </a:pPr>
            <a:r>
              <a:t>Maestro-Detalle • Unit of Work • Bloqueo Pesimista (FOR UPDATE) • Control de Stock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Propósito del ISS-08: Gestión Atómica de Ventas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881337"/>
                </a:solidFill>
                <a:latin typeface="Georgia"/>
              </a:defRPr>
            </a:pPr>
            <a:r>
              <a:t>Relación Maestro-Detalle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Registra la cabecera de venta (Sale) vinculada a múltiples líneas de detalle (ProductSale) preservando el importe histórico.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881337"/>
                </a:solidFill>
                <a:latin typeface="Georgia"/>
              </a:defRPr>
            </a:pPr>
            <a:r>
              <a:t>Transacciones ACID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Garantiza el patrón Unit of Work: si falla el stock o el detalle, se ejecuta ROLLBACK completo sin dejar registros huérfanos.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3192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881337"/>
                </a:solidFill>
                <a:latin typeface="Georgia"/>
              </a:defRPr>
            </a:pPr>
            <a:r>
              <a:t>Bloqueo Pesimista (FOR UPDATE)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Evita condiciones de carrera en inventario bloqueando la fila del producto antes de verificar y descontar stock.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393192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881337"/>
                </a:solidFill>
                <a:latin typeface="Georgia"/>
              </a:defRPr>
            </a:pPr>
            <a:r>
              <a:t>Integración en /api/ventas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Expone la API completa de ventas en modalidad SIN AUTH con DTOs de creación transaccional, seeder y Swagger.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Modelo de Datos: Sales &amp; ProductSales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881337"/>
                </a:solidFill>
                <a:latin typeface="Georgia"/>
              </a:defRPr>
            </a:pPr>
            <a:r>
              <a:t>Cabecera: Sale (sales)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client_id (FK -&gt; clients.id): Cliente comprador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total_amount: Importe total recalculado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sale_date: Fecha y hora de la transacción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status: 'completed' | 'cancelled' | 'inactive'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Relaciones: belongsTo(Client), hasMany(ProductSale)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059669"/>
                </a:solidFill>
                <a:latin typeface="Georgia"/>
              </a:defRPr>
            </a:pPr>
            <a:r>
              <a:t>Detalle: ProductSale (product_sales)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sale_id (FK -&gt; sales.id): Cabecera vinculada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product_id (FK -&gt; products.id): Producto vendido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quantity: Cantidad comprada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unit_price: SNAPSHOT del precio al vender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subtotal: quantity * unit_price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Relaciones: belongsTo(Sale), belongsTo(Product)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Secuencia Transaccional: withTransaction &amp; Lock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881337"/>
                </a:solidFill>
                <a:latin typeface="Georgia"/>
              </a:defRPr>
            </a:pPr>
            <a:r>
              <a:t>1. Iniciar Transacción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withTransaction crea el scope aislado en la BD.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881337"/>
                </a:solidFill>
                <a:latin typeface="Georgia"/>
              </a:defRPr>
            </a:pPr>
            <a:r>
              <a:t>2. Validar Cliente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Verifica existencia y estado activo del cliente.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881337"/>
                </a:solidFill>
                <a:latin typeface="Georgia"/>
              </a:defRPr>
            </a:pPr>
            <a:r>
              <a:t>3. Bloquear Producto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SELECT ... FOR UPDATE evita escrituras concurrentes.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059669"/>
                </a:solidFill>
                <a:latin typeface="Georgia"/>
              </a:defRPr>
            </a:pPr>
            <a:r>
              <a:t>4. Verificar Stock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Valida stock &gt;= quantity. Si no alcanza -&gt; ROLLBACK.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059669"/>
                </a:solidFill>
                <a:latin typeface="Georgia"/>
              </a:defRPr>
            </a:pPr>
            <a:r>
              <a:t>5. Descontar Stock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Actualiza stock del producto dentro de la transacción.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059669"/>
                </a:solidFill>
                <a:latin typeface="Georgia"/>
              </a:defRPr>
            </a:pPr>
            <a:r>
              <a:t>6. Registrar Venta</a:t>
            </a:r>
          </a:p>
          <a:p>
            <a:pPr>
              <a:spcBef>
                <a:spcPts val="600"/>
              </a:spcBef>
              <a:defRPr sz="1200">
                <a:solidFill>
                  <a:srgbClr val="1F2937"/>
                </a:solidFill>
                <a:latin typeface="Arial"/>
              </a:defRPr>
            </a:pPr>
            <a:r>
              <a:t>Crea Sale + ProductSales y ejecuta COMMIT final.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Regla de Negocio: Snapshot de Precio unit_price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881337"/>
                </a:solidFill>
                <a:latin typeface="Georgia"/>
              </a:defRPr>
            </a:pPr>
            <a:r>
              <a:t>¿Por qué duplicar unit_price en ProductSale si el precio ya existe en Product?</a:t>
            </a:r>
          </a:p>
          <a:p>
            <a:pPr>
              <a:spcBef>
                <a:spcPts val="12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1. Inmutabilidad Histórica: Si el precio del producto cambia mañana de $10.00 a $15.00, las ventas pasadas deben conservar $10.00.</a:t>
            </a:r>
          </a:p>
          <a:p>
            <a:pPr>
              <a:spcBef>
                <a:spcPts val="12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2. Auditoría Financiera: El total de la venta debe coincidir exactamente con la suma de los subtotales registrados en el momento de la compra.</a:t>
            </a:r>
          </a:p>
          <a:p>
            <a:pPr>
              <a:spcBef>
                <a:spcPts val="12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3. Captura Automática: El servicio consulta el precio actual del producto durante la transacción e inyecta ese valor en unit_price de ProductSale.</a:t>
            </a:r>
          </a:p>
          <a:p>
            <a:pPr>
              <a:spcBef>
                <a:spcPts val="12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4. Cálculo de Subtotal: subtotal = quantity * unit_price (calculado de forma consistente en el backend).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Cableado de Asociaciones: sales.associations.ts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881337"/>
                </a:solidFill>
                <a:latin typeface="Georgia"/>
              </a:defRPr>
            </a:pPr>
            <a:r>
              <a:t>Relaciones Sequelize Declaradas Explicitamente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Sale.belongsTo(Client, { foreignKey: 'client_id', as: 'client' })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Client.hasMany(Sale, { foreignKey: 'client_id', as: 'sales' })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Sale.hasMany(ProductSale, { foreignKey: 'sale_id', as: 'items' })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ProductSale.belongsTo(Sale, { foreignKey: 'sale_id', as: 'sale' })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ProductSale.belongsTo(Product, { foreignKey: 'product_id', as: 'product' })</a:t>
            </a:r>
          </a:p>
          <a:p>
            <a:pPr>
              <a:spcBef>
                <a:spcPts val="1000"/>
              </a:spcBef>
              <a:defRPr sz="1400">
                <a:solidFill>
                  <a:srgbClr val="1F2937"/>
                </a:solidFill>
                <a:latin typeface="Arial"/>
              </a:defRPr>
            </a:pPr>
            <a:r>
              <a:t>• Importación con efecto secundario: import './features/business/sales/sales.associations';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Seeder de Ventas y Especificación Swagger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881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881337"/>
                </a:solidFill>
                <a:latin typeface="Georgia"/>
              </a:defRPr>
            </a:pPr>
            <a:r>
              <a:t>Seeder: sales.seeder.ts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Genera ventas de prueba seleccionando clientes y productos activos.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Descuenta stock real y calcula importes dinámicos con Faker.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Integrado en SeedersRunner (counts.ts: --sales=N).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Garantiza idempotencia truncando tablas relacionadas en orden.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59669"/>
                </a:solidFill>
                <a:latin typeface="Georgia"/>
              </a:defRPr>
            </a:pPr>
            <a:r>
              <a:t>Swagger: sales.swagger.ts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Tag: Ventas (SIN AUTH).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Endpoints: POST /api/ventas, GET /api/ventas, GET /api/ventas/{id}.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Esquemas OpenAPI para CreateSaleDto y SaleResponseDto con anidamiento de líneas.</a:t>
            </a:r>
          </a:p>
          <a:p>
            <a:pPr>
              <a:spcBef>
                <a:spcPts val="10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• Registrado centralmente en src/swagger/index.ts.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  <a:latin typeface="Arial"/>
              </a:defRPr>
            </a:pPr>
            <a:r>
              <a:t>ISS-08 — FEATURE SALE + PRODUCT SALE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881337"/>
                </a:solidFill>
                <a:latin typeface="Georgia"/>
              </a:defRPr>
            </a:pPr>
            <a:r>
              <a:t>Criterios GATE — Definición de Terminado (DoD)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881337"/>
                </a:solidFill>
                <a:latin typeface="Georgia"/>
              </a:defRPr>
            </a:pPr>
            <a:r>
              <a:t>Checklist de Cierre de ISS-08: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Compilación de tipos limpia: npx tsc --noEmit finaliza con 0 errores.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Tablas sincronizadas: sales y product_sales creadas físicamente en la BD.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Transaccionalidad probada: intent de venta sin stock ejecuta ROLLBACK y retorna 400.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Persistencia de histórico: unit_price preserva el snapshot del producto.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Seeder funcional: npm run db:seed -- --sales=10 puebla ventas de prueba correctamente.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OpenAPI/Swagger: Documentación visible e interactiva bajo la etiqueta Ventas (SIN AUTH).</a:t>
            </a:r>
          </a:p>
          <a:p>
            <a:pPr>
              <a:spcBef>
                <a:spcPts val="800"/>
              </a:spcBef>
              <a:defRPr sz="1300">
                <a:solidFill>
                  <a:srgbClr val="1F2937"/>
                </a:solidFill>
                <a:latin typeface="Arial"/>
              </a:defRPr>
            </a:pPr>
            <a:r>
              <a:t>✔ Habilita Cierre de Fase I: Cierra las 5 features de negocio antes de introducir la seguridad RBAC (ISS-09).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