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457200"/>
            <a:ext cx="10362895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2563EB"/>
                </a:solidFill>
                <a:latin typeface="Verdana"/>
              </a:defRPr>
            </a:pPr>
            <a:r>
              <a:t>FASE I — BUSINESS (SIN AUTH)</a:t>
            </a:r>
          </a:p>
          <a:p>
            <a:pPr>
              <a:defRPr sz="3200" b="1">
                <a:solidFill>
                  <a:srgbClr val="FFFFFF"/>
                </a:solidFill>
                <a:latin typeface="Georgia"/>
              </a:defRPr>
            </a:pPr>
            <a:r>
              <a:t>ISS-07: Feature Product (Productos + Clave Foránea)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377440"/>
            <a:ext cx="329184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560320"/>
            <a:ext cx="29260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Capa de Datos &amp; FK</a:t>
            </a:r>
          </a:p>
          <a:p>
            <a:pPr>
              <a:defRPr sz="1300">
                <a:solidFill>
                  <a:srgbClr val="0F172A"/>
                </a:solidFill>
                <a:latin typeface="Verdana"/>
              </a:defRPr>
            </a:pPr>
            <a:r>
              <a:t>Modelo Product vinculado mediante 'product_type_id' a ProductType con declaración explícita de asociaciones Sequelize.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80560" y="2377440"/>
            <a:ext cx="329184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63440" y="2560320"/>
            <a:ext cx="29260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Validación Cruzada</a:t>
            </a:r>
          </a:p>
          <a:p>
            <a:pPr>
              <a:defRPr sz="1300">
                <a:solidFill>
                  <a:srgbClr val="0F172A"/>
                </a:solidFill>
                <a:latin typeface="Verdana"/>
              </a:defRPr>
            </a:pPr>
            <a:r>
              <a:t>ProductsService inyecta ProductTypesRepository para verificar existencia (404) y estado activo (400) antes de guardar.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2377440"/>
            <a:ext cx="3291840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0" y="2560320"/>
            <a:ext cx="29260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Cableado &amp; Swagger</a:t>
            </a:r>
          </a:p>
          <a:p>
            <a:pPr>
              <a:defRPr sz="1300">
                <a:solidFill>
                  <a:srgbClr val="0F172A"/>
                </a:solidFill>
                <a:latin typeface="Verdana"/>
              </a:defRPr>
            </a:pPr>
            <a:r>
              <a:t>Exposición de /api/productos (SIN AUTH), seeder enlazado con tipos de producto y documentación OpenAPI 3.0.3.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563EB"/>
                </a:solidFill>
                <a:latin typeface="Verdana"/>
              </a:defRPr>
            </a:pPr>
            <a:r>
              <a:t>APRENDIZAJE-EXPRESS — ISS-07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Propósito del ISS-07 e Integración de Relaciones Relacionales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64592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Objetivos Clave del Módulo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• Construir el CRUD completo del feature 'products' bajo el prefijo /api/productos.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• Introducir la primera Clave Foránea (FK) del sistema: 'product_type_id' referenciando a 'product_types'.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• Implementar la validación entre repositorios/servicios sin generar acoplamiento circular.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• Garantizar que no se pueda registrar un producto con un tipo de producto inactivo o inexistente.</a:t>
            </a:r>
          </a:p>
          <a:p>
            <a:pPr>
              <a:spcAft>
                <a:spcPts val="800"/>
              </a:spcAft>
              <a:defRPr sz="1300">
                <a:solidFill>
                  <a:srgbClr val="0F172A"/>
                </a:solidFill>
                <a:latin typeface="Verdana"/>
              </a:defRPr>
            </a:pPr>
            <a:r>
              <a:t>• Declarar las asociaciones bidireccionales en 'products.associations.ts'.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DBEAF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2240" y="1645920"/>
            <a:ext cx="46634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Esquema Relacional Product ↔ ProductType</a:t>
            </a:r>
          </a:p>
          <a:p>
            <a:pPr>
              <a:defRPr sz="1400" b="1">
                <a:solidFill>
                  <a:srgbClr val="2563EB"/>
                </a:solidFill>
                <a:latin typeface="Verdana"/>
              </a:defRPr>
            </a:pPr>
            <a:r>
              <a:t>1. Tabla 'product_types'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Contiene los registros padre (ej: 'Electrónica', 'Bebidas') con estado 'active'/'inactive'.</a:t>
            </a:r>
          </a:p>
          <a:p>
            <a:pPr>
              <a:defRPr sz="1400" b="1">
                <a:solidFill>
                  <a:srgbClr val="2563EB"/>
                </a:solidFill>
                <a:latin typeface="Verdana"/>
              </a:defRPr>
            </a:pPr>
            <a:r>
              <a:t>2. Tabla 'products'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Contiene los registros hijo con la columna FK 'product_type_id' apuntando a 'product_types.id'.</a:t>
            </a:r>
          </a:p>
          <a:p>
            <a:pPr>
              <a:defRPr sz="1400" b="1">
                <a:solidFill>
                  <a:srgbClr val="2563EB"/>
                </a:solidFill>
                <a:latin typeface="Verdana"/>
              </a:defRPr>
            </a:pPr>
            <a:r>
              <a:t>3. Relación Sequelize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Product.belongsTo(ProductType) y ProductType.hasMany(Product).</a:t>
            </a:r>
          </a:p>
          <a:p>
            <a:pPr>
              <a:defRPr sz="1400" b="1">
                <a:solidFill>
                  <a:srgbClr val="2563EB"/>
                </a:solidFill>
                <a:latin typeface="Verdana"/>
              </a:defRPr>
            </a:pPr>
            <a:r>
              <a:t>4. Carga Mapeada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Soporte de 'include: [{ model: ProductTypeModel }]' en el repositorio para retornar la entidad anidada.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563EB"/>
                </a:solidFill>
                <a:latin typeface="Verdana"/>
              </a:defRPr>
            </a:pPr>
            <a:r>
              <a:t>APRENDIZAJE-EXPRESS — ISS-07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Capa de Datos: Modelo Product y DTOs de Contrato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64592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Campos del Modelo Sequelize ('products')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id: </a:t>
            </a:r>
            <a:r>
              <a:rPr b="0">
                <a:solidFill>
                  <a:srgbClr val="0F172A"/>
                </a:solidFill>
              </a:rPr>
              <a:t>INTEGER, PRIMARY KEY, AUTO_INCREMENT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product_type_id: </a:t>
            </a:r>
            <a:r>
              <a:rPr b="0">
                <a:solidFill>
                  <a:srgbClr val="0F172A"/>
                </a:solidFill>
              </a:rPr>
              <a:t>INTEGER, FK (references product_types.id)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name: </a:t>
            </a:r>
            <a:r>
              <a:rPr b="0">
                <a:solidFill>
                  <a:srgbClr val="0F172A"/>
                </a:solidFill>
              </a:rPr>
              <a:t>STRING(100), NOT NULL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code: </a:t>
            </a:r>
            <a:r>
              <a:rPr b="0">
                <a:solidFill>
                  <a:srgbClr val="0F172A"/>
                </a:solidFill>
              </a:rPr>
              <a:t>STRING(50), UNIQUE, NOT NULL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description: </a:t>
            </a:r>
            <a:r>
              <a:rPr b="0">
                <a:solidFill>
                  <a:srgbClr val="0F172A"/>
                </a:solidFill>
              </a:rPr>
              <a:t>TEXT, NULLABLE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price: </a:t>
            </a:r>
            <a:r>
              <a:rPr b="0">
                <a:solidFill>
                  <a:srgbClr val="0F172A"/>
                </a:solidFill>
              </a:rPr>
              <a:t>DECIMAL(10,2), NOT NULL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stock: </a:t>
            </a:r>
            <a:r>
              <a:rPr b="0">
                <a:solidFill>
                  <a:srgbClr val="0F172A"/>
                </a:solidFill>
              </a:rPr>
              <a:t>INTEGER, DEFAULT 0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status: </a:t>
            </a:r>
            <a:r>
              <a:rPr b="0">
                <a:solidFill>
                  <a:srgbClr val="0F172A"/>
                </a:solidFill>
              </a:rPr>
              <a:t>ENUM('active','inactive'), DEFAULT 'active'</a:t>
            </a:r>
          </a:p>
          <a:p>
            <a:pPr>
              <a:spcAft>
                <a:spcPts val="400"/>
              </a:spcAft>
              <a:defRPr sz="1100" b="1">
                <a:solidFill>
                  <a:srgbClr val="2563EB"/>
                </a:solidFill>
                <a:latin typeface="Verdana"/>
              </a:defRPr>
            </a:pPr>
            <a:r>
              <a:t>• created_at / updated_at: </a:t>
            </a:r>
            <a:r>
              <a:rPr b="0">
                <a:solidFill>
                  <a:srgbClr val="0F172A"/>
                </a:solidFill>
              </a:rPr>
              <a:t>DATE, TIMESTAMPS AUTOMÁTICOS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645920"/>
            <a:ext cx="48463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DTOs de Entrada y Salida</a:t>
            </a:r>
          </a:p>
          <a:p>
            <a:pPr>
              <a:defRPr sz="1300" b="1">
                <a:solidFill>
                  <a:srgbClr val="2563EB"/>
                </a:solidFill>
                <a:latin typeface="Verdana"/>
              </a:defRPr>
            </a:pPr>
            <a:r>
              <a:t>CreateProductDto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Exige product_type_id, name, code, price y stock inicial.</a:t>
            </a:r>
          </a:p>
          <a:p>
            <a:pPr>
              <a:defRPr sz="1300" b="1">
                <a:solidFill>
                  <a:srgbClr val="2563EB"/>
                </a:solidFill>
                <a:latin typeface="Verdana"/>
              </a:defRPr>
            </a:pPr>
            <a:r>
              <a:t>UpdateProductDto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Reemplazo completo PUT de las propiedades editables del producto.</a:t>
            </a:r>
          </a:p>
          <a:p>
            <a:pPr>
              <a:defRPr sz="1300" b="1">
                <a:solidFill>
                  <a:srgbClr val="2563EB"/>
                </a:solidFill>
                <a:latin typeface="Verdana"/>
              </a:defRPr>
            </a:pPr>
            <a:r>
              <a:t>PatchProductDto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Actualización parcial PATCH (ej. modificar únicamente precio o stock).</a:t>
            </a:r>
          </a:p>
          <a:p>
            <a:pPr>
              <a:defRPr sz="1300" b="1">
                <a:solidFill>
                  <a:srgbClr val="2563EB"/>
                </a:solidFill>
                <a:latin typeface="Verdana"/>
              </a:defRPr>
            </a:pPr>
            <a:r>
              <a:t>ProductResponseDto</a:t>
            </a:r>
          </a:p>
          <a:p>
            <a:pPr>
              <a:spcAft>
                <a:spcPts val="600"/>
              </a:spcAft>
              <a:defRPr sz="1100">
                <a:solidFill>
                  <a:srgbClr val="0F172A"/>
                </a:solidFill>
                <a:latin typeface="Verdana"/>
              </a:defRPr>
            </a:pPr>
            <a:r>
              <a:t>Estructura de salida JSON enmascarando campos internos e incluyendo la entidad anidada productType si se requiere.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563EB"/>
                </a:solidFill>
                <a:latin typeface="Verdana"/>
              </a:defRPr>
            </a:pPr>
            <a:r>
              <a:t>APRENDIZAJE-EXPRESS — ISS-07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Regla de Negocio: Inyección de ProductTypesRepository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23774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1828800"/>
            <a:ext cx="21031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Paso 1:</a:t>
            </a:r>
            <a:br/>
            <a:r>
              <a:t>Petición HTTP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POST /api/productos</a:t>
            </a:r>
            <a:br/>
            <a:r>
              <a:t>Payload con product_type_id: 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429000" y="1645920"/>
            <a:ext cx="237744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566160" y="1828800"/>
            <a:ext cx="21031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Paso 2:</a:t>
            </a:r>
            <a:br/>
            <a:r>
              <a:t>ProductsService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Inyecta ProductTypesRepository.findById(5)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645920"/>
            <a:ext cx="2377440" cy="4389120"/>
          </a:xfrm>
          <a:prstGeom prst="roundRect">
            <a:avLst/>
          </a:prstGeom>
          <a:solidFill>
            <a:srgbClr val="DBEAFE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63640" y="1828800"/>
            <a:ext cx="21031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Paso 3:</a:t>
            </a:r>
            <a:br/>
            <a:r>
              <a:t>Verificación Estado</a:t>
            </a:r>
          </a:p>
          <a:p>
            <a:pPr>
              <a:defRPr sz="1200">
                <a:solidFill>
                  <a:srgbClr val="0F172A"/>
                </a:solidFill>
                <a:latin typeface="Verdana"/>
              </a:defRPr>
            </a:pPr>
            <a:r>
              <a:t>¿Existe y status == 'active'?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23960" y="1645920"/>
            <a:ext cx="2377440" cy="4389120"/>
          </a:xfrm>
          <a:prstGeom prst="round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0" y="1828800"/>
            <a:ext cx="210312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1">
                <a:solidFill>
                  <a:srgbClr val="FFFFFF"/>
                </a:solidFill>
                <a:latin typeface="Georgia"/>
              </a:defRPr>
            </a:pPr>
            <a:r>
              <a:t>Paso 4:</a:t>
            </a:r>
            <a:br/>
            <a:r>
              <a:t>Resultado</a:t>
            </a:r>
          </a:p>
          <a:p>
            <a:pPr>
              <a:defRPr sz="1200">
                <a:solidFill>
                  <a:srgbClr val="FFFFFF"/>
                </a:solidFill>
                <a:latin typeface="Verdana"/>
              </a:defRPr>
            </a:pPr>
            <a:r>
              <a:t>Si NO existe -&gt; 404 AppError</a:t>
            </a:r>
            <a:br/>
            <a:r>
              <a:t>Si Inactivo -&gt; 400 AppError</a:t>
            </a:r>
            <a:br/>
            <a:r>
              <a:t>Si OK -&gt; Persiste en BD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563EB"/>
                </a:solidFill>
                <a:latin typeface="Verdana"/>
              </a:defRPr>
            </a:pPr>
            <a:r>
              <a:t>APRENDIZAJE-EXPRESS — ISS-07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Asociaciones Sequelize: products.associations.ts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45920"/>
            <a:ext cx="101498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Patrón de Import Side-Effect y Declaración de Relaciones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• Archivo dedicado: </a:t>
            </a:r>
            <a:r>
              <a:rPr b="0">
                <a:solidFill>
                  <a:srgbClr val="0F172A"/>
                </a:solidFill>
              </a:rPr>
              <a:t>'src/features/business/products/products.associations.ts' encapsula las asociaciones relacionales del modelo Product.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• Declaración belongsTo: </a:t>
            </a:r>
            <a:r>
              <a:rPr b="0">
                <a:solidFill>
                  <a:srgbClr val="0F172A"/>
                </a:solidFill>
              </a:rPr>
              <a:t>ProductModel.belongsTo(ProductTypeModel, { foreignKey: 'product_type_id', as: 'productType' });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• Declaración hasMany: </a:t>
            </a:r>
            <a:r>
              <a:rPr b="0">
                <a:solidFill>
                  <a:srgbClr val="0F172A"/>
                </a:solidFill>
              </a:rPr>
              <a:t>ProductTypeModel.hasMany(ProductModel, { foreignKey: 'product_type_id', as: 'products' });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• Import Side-Effect: </a:t>
            </a:r>
            <a:r>
              <a:rPr b="0">
                <a:solidFill>
                  <a:srgbClr val="0F172A"/>
                </a:solidFill>
              </a:rPr>
              <a:t>Se importa en 'src/config/index.ts' como 'import "../features/business/products/products.associations";' para registrar las relaciones en Sequelize antes de sincronizar la BD.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• Ventaja de Diseño: </a:t>
            </a:r>
            <a:r>
              <a:rPr b="0">
                <a:solidFill>
                  <a:srgbClr val="0F172A"/>
                </a:solidFill>
              </a:rPr>
              <a:t>Evita dependencias circulares directas entre archivos de modelo y centraliza la configuración ORM.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563EB"/>
                </a:solidFill>
                <a:latin typeface="Verdana"/>
              </a:defRPr>
            </a:pPr>
            <a:r>
              <a:t>APRENDIZAJE-EXPRESS — ISS-07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Seeder con Faker &amp; Documentación Swagger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512064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645920"/>
            <a:ext cx="47548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Seeder de Productos (products.seeder.ts)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Dependencia previa: Consulta los 'product_types' existentes en la BD.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Manejo de vacíos: Si no existen tipos de productos, ejecuta primero 'productTypesSeeder()'.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Generación Faker: Genera códigos únicos, nombres comerciales, precios y stock aleatorios.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Idempotencia: Trunca o limpia la tabla 'products' antes de sembrar.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463040"/>
            <a:ext cx="5212080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0" y="1645920"/>
            <a:ext cx="48463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Especificación Swagger (products.swagger.ts)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Etiqueta OpenAPI: Tag 'Productos (SIN AUTH)'.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Rutas Documentadas: /api/productos y /api/productos/{id} (GET, POST, PUT, PATCH, DELETE).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Esquemas OpenAPI: Definición de ProductSchema y ProductInputSchema.</a:t>
            </a:r>
          </a:p>
          <a:p>
            <a:pPr>
              <a:spcAft>
                <a:spcPts val="800"/>
              </a:spcAft>
              <a:defRPr sz="1200">
                <a:solidFill>
                  <a:srgbClr val="0F172A"/>
                </a:solidFill>
                <a:latin typeface="Verdana"/>
              </a:defRPr>
            </a:pPr>
            <a:r>
              <a:t>• Registry Central: Registrado en 'src/swagger/index.ts' e inspeccionable en /api/docs.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563EB"/>
                </a:solidFill>
                <a:latin typeface="Verdana"/>
              </a:defRPr>
            </a:pPr>
            <a:r>
              <a:t>APRENDIZAJE-EXPRESS — ISS-07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Cableado e Integración Global en el Backend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7548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1. Rutas (routes/index.ts)</a:t>
            </a:r>
          </a:p>
          <a:p>
            <a:pPr>
              <a:defRPr sz="1200">
                <a:solidFill>
                  <a:srgbClr val="2563EB"/>
                </a:solidFill>
                <a:latin typeface="Verdana"/>
              </a:defRPr>
            </a:pPr>
            <a:r>
              <a:t>router.use('/productos', productRoutes);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0" y="164592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309360" y="1828800"/>
            <a:ext cx="47548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2. Asociaciones (config/index.ts)</a:t>
            </a:r>
          </a:p>
          <a:p>
            <a:pPr>
              <a:defRPr sz="1200">
                <a:solidFill>
                  <a:srgbClr val="2563EB"/>
                </a:solidFill>
                <a:latin typeface="Verdana"/>
              </a:defRPr>
            </a:pPr>
            <a:r>
              <a:t>import '../features/business/products/products.associations';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402336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4206240"/>
            <a:ext cx="47548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3. Seeders (seeders/index.ts)</a:t>
            </a:r>
          </a:p>
          <a:p>
            <a:pPr>
              <a:defRPr sz="1200">
                <a:solidFill>
                  <a:srgbClr val="2563EB"/>
                </a:solidFill>
                <a:latin typeface="Verdana"/>
              </a:defRPr>
            </a:pPr>
            <a:r>
              <a:t>Invocación de productsSeeder(counts.products) dentro del runner.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80" y="4023360"/>
            <a:ext cx="5120640" cy="2103120"/>
          </a:xfrm>
          <a:prstGeom prst="roundRect">
            <a:avLst/>
          </a:prstGeom>
          <a:solidFill>
            <a:srgbClr val="FFFFFF"/>
          </a:solidFill>
          <a:ln>
            <a:solidFill>
              <a:srgbClr val="DBEAF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09360" y="4206240"/>
            <a:ext cx="47548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4. Swagger (swagger/index.ts)</a:t>
            </a:r>
          </a:p>
          <a:p>
            <a:pPr>
              <a:defRPr sz="1200">
                <a:solidFill>
                  <a:srgbClr val="2563EB"/>
                </a:solidFill>
                <a:latin typeface="Verdana"/>
              </a:defRPr>
            </a:pPr>
            <a:r>
              <a:t>Consolidación de productSwagger en el registro OpenAPI global.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2563EB"/>
                </a:solidFill>
                <a:latin typeface="Verdana"/>
              </a:defRPr>
            </a:pPr>
            <a:r>
              <a:t>APRENDIZAJE-EXPRESS — ISS-07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Criterios de Cierre GATE &amp; Definición de Terminado (DoD)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234440"/>
            <a:ext cx="10728655" cy="254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45920"/>
            <a:ext cx="101498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E293B"/>
                </a:solidFill>
                <a:latin typeface="Georgia"/>
              </a:defRPr>
            </a:pPr>
            <a:r>
              <a:t>Checklist de Verificación Obligatoria (ISS-07)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[✔] Compilador Estricto: </a:t>
            </a:r>
            <a:r>
              <a:rPr b="0">
                <a:solidFill>
                  <a:srgbClr val="0F172A"/>
                </a:solidFill>
              </a:rPr>
              <a:t>npx tsc --noEmit ejecuta con 0 errores de tipos en TypeScript.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[✔] Base de Datos Sincronizada: </a:t>
            </a:r>
            <a:r>
              <a:rPr b="0">
                <a:solidFill>
                  <a:srgbClr val="0F172A"/>
                </a:solidFill>
              </a:rPr>
              <a:t>Tabla 'products' creada en la BD con la restricción FK hacia 'product_types'.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[✔] Validación Cruzada Operativa: </a:t>
            </a:r>
            <a:r>
              <a:rPr b="0">
                <a:solidFill>
                  <a:srgbClr val="0F172A"/>
                </a:solidFill>
              </a:rPr>
              <a:t>Intento de crear producto con product_type_id inactivo o inexistente retorna 400 o 404 respectivamente.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[✔] Pruebas REST HTTP: </a:t>
            </a:r>
            <a:r>
              <a:rPr b="0">
                <a:solidFill>
                  <a:srgbClr val="0F172A"/>
                </a:solidFill>
              </a:rPr>
              <a:t>Ejecución exitosa de peticiones en 'products.http' (CRUD completo).</a:t>
            </a:r>
          </a:p>
          <a:p>
            <a:pPr>
              <a:spcAft>
                <a:spcPts val="600"/>
              </a:spcAft>
              <a:defRPr sz="1300" b="1">
                <a:solidFill>
                  <a:srgbClr val="2563EB"/>
                </a:solidFill>
                <a:latin typeface="Verdana"/>
              </a:defRPr>
            </a:pPr>
            <a:r>
              <a:t>[✔] Seeder &amp; Swagger Probados: </a:t>
            </a:r>
            <a:r>
              <a:rPr b="0">
                <a:solidFill>
                  <a:srgbClr val="0F172A"/>
                </a:solidFill>
              </a:rPr>
              <a:t>'npm run db:seed' siembra productos con FKs válidas y Swagger UI expone /api/productos en modo SIN AUTH.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