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5E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011680"/>
            <a:ext cx="10362895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200" b="1">
                <a:solidFill>
                  <a:srgbClr val="CCFBF1"/>
                </a:solidFill>
                <a:latin typeface="Verdana"/>
              </a:defRPr>
            </a:pPr>
            <a:r>
              <a:t>FASE I — BUSINESS (RUTAS ABIERTAS / SIN AUTH)</a:t>
            </a:r>
          </a:p>
          <a:p>
            <a:pPr>
              <a:spcAft>
                <a:spcPts val="1000"/>
              </a:spcAft>
              <a:defRPr sz="3800" b="1">
                <a:solidFill>
                  <a:srgbClr val="FFFFFF"/>
                </a:solidFill>
                <a:latin typeface="Georgia"/>
              </a:defRPr>
            </a:pPr>
            <a:r>
              <a:t>Aprendizaje-Express-ISS-06</a:t>
            </a:r>
          </a:p>
          <a:p>
            <a:pPr>
              <a:defRPr sz="1800">
                <a:solidFill>
                  <a:srgbClr val="CCFBF1"/>
                </a:solidFill>
                <a:latin typeface="Verdana"/>
              </a:defRPr>
            </a:pPr>
            <a:r>
              <a:t>Feature ProductType (Tipos de Producto): Replicación Consciente de la Arquitectura por Capas sin Claves Foráneas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D9488"/>
                </a:solidFill>
                <a:latin typeface="Verdana"/>
              </a:defRPr>
            </a:pPr>
            <a:r>
              <a:t>LABORATORIO EXPRESS II — ISS-06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F172A"/>
                </a:solidFill>
                <a:latin typeface="Georgia"/>
              </a:defRPr>
            </a:pPr>
            <a:r>
              <a:t>Propósito del ISS-06 e Integración Arquitectónica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572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400"/>
              </a:spcAft>
              <a:defRPr sz="2000" b="1">
                <a:solidFill>
                  <a:srgbClr val="115E59"/>
                </a:solidFill>
                <a:latin typeface="Georgia"/>
              </a:defRPr>
            </a:pPr>
            <a:r>
              <a:t>🎯 Objetivo y Replicación del Patrón</a:t>
            </a:r>
          </a:p>
          <a:p>
            <a:pPr>
              <a:spcAft>
                <a:spcPts val="400"/>
              </a:spcAft>
              <a:defRPr sz="1300" b="1">
                <a:solidFill>
                  <a:srgbClr val="0F172A"/>
                </a:solidFill>
                <a:latin typeface="Verdana"/>
              </a:defRPr>
            </a:pPr>
            <a:r>
              <a:t>• Ensamblaje del 2º Feature: </a:t>
            </a:r>
            <a:r>
              <a:rPr b="0" sz="1200">
                <a:solidFill>
                  <a:srgbClr val="64748B"/>
                </a:solidFill>
              </a:rPr>
              <a:t>Demuestra que la arquitectura en 5 capas aprendida en Clientes se sostiene de forma modular.</a:t>
            </a:r>
          </a:p>
          <a:p>
            <a:pPr>
              <a:spcAft>
                <a:spcPts val="400"/>
              </a:spcAft>
              <a:defRPr sz="1300" b="1">
                <a:solidFill>
                  <a:srgbClr val="0F172A"/>
                </a:solidFill>
                <a:latin typeface="Verdana"/>
              </a:defRPr>
            </a:pPr>
            <a:r>
              <a:t>• Entidad Sin FKs: </a:t>
            </a:r>
            <a:r>
              <a:rPr b="0" sz="1200">
                <a:solidFill>
                  <a:srgbClr val="64748B"/>
                </a:solidFill>
              </a:rPr>
              <a:t>ProductType representa el catálogo de familias/categorías de producto sin dependencias externas.</a:t>
            </a:r>
          </a:p>
          <a:p>
            <a:pPr>
              <a:spcAft>
                <a:spcPts val="400"/>
              </a:spcAft>
              <a:defRPr sz="1300" b="1">
                <a:solidFill>
                  <a:srgbClr val="0F172A"/>
                </a:solidFill>
                <a:latin typeface="Verdana"/>
              </a:defRPr>
            </a:pPr>
            <a:r>
              <a:t>• Rutas Abiertas: </a:t>
            </a:r>
            <a:r>
              <a:rPr b="0" sz="1200">
                <a:solidFill>
                  <a:srgbClr val="64748B"/>
                </a:solidFill>
              </a:rPr>
              <a:t>Expone las operaciones CRUD sobre /api/tipos-producto en modalidad SIN AUTH.</a:t>
            </a:r>
          </a:p>
          <a:p>
            <a:pPr>
              <a:spcAft>
                <a:spcPts val="400"/>
              </a:spcAft>
              <a:defRPr sz="1300" b="1">
                <a:solidFill>
                  <a:srgbClr val="0F172A"/>
                </a:solidFill>
                <a:latin typeface="Verdana"/>
              </a:defRPr>
            </a:pPr>
            <a:r>
              <a:t>• DoD Completo: </a:t>
            </a:r>
            <a:r>
              <a:rPr b="0" sz="1200">
                <a:solidFill>
                  <a:srgbClr val="64748B"/>
                </a:solidFill>
              </a:rPr>
              <a:t>Cubre Modelo, DTOs, Repository, Service, Controller, Routes, Seeder con Faker y Swagger.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12080" cy="4572000"/>
          </a:xfrm>
          <a:prstGeom prst="roundRect">
            <a:avLst/>
          </a:prstGeom>
          <a:solidFill>
            <a:srgbClr val="F0FDFA"/>
          </a:solidFill>
          <a:ln w="1905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400"/>
              </a:spcAft>
              <a:defRPr sz="2000" b="1">
                <a:solidFill>
                  <a:srgbClr val="115E59"/>
                </a:solidFill>
                <a:latin typeface="Georgia"/>
              </a:defRPr>
            </a:pPr>
            <a:r>
              <a:t>🏗️ Flujo de Datos por Capas</a:t>
            </a:r>
          </a:p>
          <a:p>
            <a:pPr>
              <a:spcAft>
                <a:spcPts val="800"/>
              </a:spcAft>
              <a:defRPr sz="1200" b="1">
                <a:solidFill>
                  <a:srgbClr val="0F172A"/>
                </a:solidFill>
                <a:latin typeface="Verdana"/>
              </a:defRPr>
            </a:pPr>
            <a:r>
              <a:t>1. Cliente HTTP envía petición a /api/tipos-producto</a:t>
            </a:r>
          </a:p>
          <a:p>
            <a:pPr>
              <a:spcAft>
                <a:spcPts val="800"/>
              </a:spcAft>
              <a:defRPr sz="1200" b="1">
                <a:solidFill>
                  <a:srgbClr val="0F172A"/>
                </a:solidFill>
                <a:latin typeface="Verdana"/>
              </a:defRPr>
            </a:pPr>
            <a:r>
              <a:t>2. ProductTypeRoutes dirige la solicitud al Controller</a:t>
            </a:r>
          </a:p>
          <a:p>
            <a:pPr>
              <a:spcAft>
                <a:spcPts val="800"/>
              </a:spcAft>
              <a:defRPr sz="1200" b="1">
                <a:solidFill>
                  <a:srgbClr val="0F172A"/>
                </a:solidFill>
                <a:latin typeface="Verdana"/>
              </a:defRPr>
            </a:pPr>
            <a:r>
              <a:t>3. ProductTypeController valida DTOs e invoca el Service</a:t>
            </a:r>
          </a:p>
          <a:p>
            <a:pPr>
              <a:spcAft>
                <a:spcPts val="800"/>
              </a:spcAft>
              <a:defRPr sz="1200" b="1">
                <a:solidFill>
                  <a:srgbClr val="0F172A"/>
                </a:solidFill>
                <a:latin typeface="Verdana"/>
              </a:defRPr>
            </a:pPr>
            <a:r>
              <a:t>4. ProductTypeService aplica reglas de negocio y llama al Repository</a:t>
            </a:r>
          </a:p>
          <a:p>
            <a:pPr>
              <a:spcAft>
                <a:spcPts val="800"/>
              </a:spcAft>
              <a:defRPr sz="1200" b="1">
                <a:solidFill>
                  <a:srgbClr val="0F172A"/>
                </a:solidFill>
                <a:latin typeface="Verdana"/>
              </a:defRPr>
            </a:pPr>
            <a:r>
              <a:t>5. ProductTypesRepository interactúa con Sequelize (ProductTypeModel)</a:t>
            </a:r>
          </a:p>
          <a:p>
            <a:pPr>
              <a:spcAft>
                <a:spcPts val="800"/>
              </a:spcAft>
              <a:defRPr sz="1200" b="1">
                <a:solidFill>
                  <a:srgbClr val="0F172A"/>
                </a:solidFill>
                <a:latin typeface="Verdana"/>
              </a:defRPr>
            </a:pPr>
            <a:r>
              <a:t>6. BD persiste cambios en la tabla product_types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D9488"/>
                </a:solidFill>
                <a:latin typeface="Verdana"/>
              </a:defRPr>
            </a:pPr>
            <a:r>
              <a:t>LABORATORIO EXPRESS II — ISS-06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F172A"/>
                </a:solidFill>
                <a:latin typeface="Georgia"/>
              </a:defRPr>
            </a:pPr>
            <a:r>
              <a:t>Anatomía de src/features/business/product-types/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13716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400"/>
              </a:spcAft>
              <a:defRPr sz="1500" b="1">
                <a:solidFill>
                  <a:srgbClr val="115E59"/>
                </a:solidFill>
                <a:latin typeface="Georgia"/>
              </a:defRPr>
            </a:pPr>
            <a:r>
              <a:t>📁 product-type.model.ts</a:t>
            </a:r>
          </a:p>
          <a:p>
            <a:pPr>
              <a:defRPr sz="1100">
                <a:solidFill>
                  <a:srgbClr val="64748B"/>
                </a:solidFill>
                <a:latin typeface="Verdana"/>
              </a:defRPr>
            </a:pPr>
            <a:r>
              <a:t>Modelo Sequelize con campos id, name, description, status, timestamps.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26480" y="1645920"/>
            <a:ext cx="5120640" cy="13716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400"/>
              </a:spcAft>
              <a:defRPr sz="1500" b="1">
                <a:solidFill>
                  <a:srgbClr val="115E59"/>
                </a:solidFill>
                <a:latin typeface="Georgia"/>
              </a:defRPr>
            </a:pPr>
            <a:r>
              <a:t>📁 dto/</a:t>
            </a:r>
          </a:p>
          <a:p>
            <a:pPr>
              <a:defRPr sz="1100">
                <a:solidFill>
                  <a:srgbClr val="64748B"/>
                </a:solidFill>
                <a:latin typeface="Verdana"/>
              </a:defRPr>
            </a:pPr>
            <a:r>
              <a:t>Contratos de entrada/salida: Create, Update, Patch y ProductTypeResponse.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3200400"/>
            <a:ext cx="5120640" cy="13716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400"/>
              </a:spcAft>
              <a:defRPr sz="1500" b="1">
                <a:solidFill>
                  <a:srgbClr val="115E59"/>
                </a:solidFill>
                <a:latin typeface="Georgia"/>
              </a:defRPr>
            </a:pPr>
            <a:r>
              <a:t>📁 product-types.repository.ts</a:t>
            </a:r>
          </a:p>
          <a:p>
            <a:pPr>
              <a:defRPr sz="1100">
                <a:solidFill>
                  <a:srgbClr val="64748B"/>
                </a:solidFill>
                <a:latin typeface="Verdana"/>
              </a:defRPr>
            </a:pPr>
            <a:r>
              <a:t>Acceso directo a datos mediante Sequelize ORM (findAll, findById, create, update, delete).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0" y="3200400"/>
            <a:ext cx="5120640" cy="13716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400"/>
              </a:spcAft>
              <a:defRPr sz="1500" b="1">
                <a:solidFill>
                  <a:srgbClr val="115E59"/>
                </a:solidFill>
                <a:latin typeface="Georgia"/>
              </a:defRPr>
            </a:pPr>
            <a:r>
              <a:t>📁 product-types.service.ts</a:t>
            </a:r>
          </a:p>
          <a:p>
            <a:pPr>
              <a:defRPr sz="1100">
                <a:solidFill>
                  <a:srgbClr val="64748B"/>
                </a:solidFill>
                <a:latin typeface="Verdana"/>
              </a:defRPr>
            </a:pPr>
            <a:r>
              <a:t>Lógica de negocio: validación de duplicados, borrado lógico (status = 'inactive') e impresiones.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4754880"/>
            <a:ext cx="5120640" cy="13716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400"/>
              </a:spcAft>
              <a:defRPr sz="1500" b="1">
                <a:solidFill>
                  <a:srgbClr val="115E59"/>
                </a:solidFill>
                <a:latin typeface="Georgia"/>
              </a:defRPr>
            </a:pPr>
            <a:r>
              <a:t>📁 product-types.controller.ts</a:t>
            </a:r>
          </a:p>
          <a:p>
            <a:pPr>
              <a:defRPr sz="1100">
                <a:solidFill>
                  <a:srgbClr val="64748B"/>
                </a:solidFill>
                <a:latin typeface="Verdana"/>
              </a:defRPr>
            </a:pPr>
            <a:r>
              <a:t>Manejo de Express req/res derivando de BaseController con AppError.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80" y="4754880"/>
            <a:ext cx="5120640" cy="13716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400"/>
              </a:spcAft>
              <a:defRPr sz="1500" b="1">
                <a:solidFill>
                  <a:srgbClr val="115E59"/>
                </a:solidFill>
                <a:latin typeface="Georgia"/>
              </a:defRPr>
            </a:pPr>
            <a:r>
              <a:t>📁 product-types.routes.ts</a:t>
            </a:r>
          </a:p>
          <a:p>
            <a:pPr>
              <a:defRPr sz="1100">
                <a:solidFill>
                  <a:srgbClr val="64748B"/>
                </a:solidFill>
                <a:latin typeface="Verdana"/>
              </a:defRPr>
            </a:pPr>
            <a:r>
              <a:t>Definición del router de Express mapeando los verbos HTTP.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D9488"/>
                </a:solidFill>
                <a:latin typeface="Verdana"/>
              </a:defRPr>
            </a:pPr>
            <a:r>
              <a:t>LABORATORIO EXPRESS II — ISS-06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F172A"/>
                </a:solidFill>
                <a:latin typeface="Georgia"/>
              </a:defRPr>
            </a:pPr>
            <a:r>
              <a:t>Capa de Datos: Modelo Sequelize y Sanitización DTO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572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000"/>
              </a:spcAft>
              <a:defRPr sz="1800" b="1">
                <a:solidFill>
                  <a:srgbClr val="115E59"/>
                </a:solidFill>
                <a:latin typeface="Georgia"/>
              </a:defRPr>
            </a:pPr>
            <a:r>
              <a:t>🗄️ Modelo Sequelize (product_types)</a:t>
            </a: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id: </a:t>
            </a:r>
            <a:r>
              <a:rPr b="0">
                <a:solidFill>
                  <a:srgbClr val="64748B"/>
                </a:solidFill>
              </a:rPr>
              <a:t>INTEGER, Primary Key, Auto Increment.</a:t>
            </a: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name: </a:t>
            </a:r>
            <a:r>
              <a:rPr b="0">
                <a:solidFill>
                  <a:srgbClr val="64748B"/>
                </a:solidFill>
              </a:rPr>
              <a:t>STRING(100), NOT NULL, Unique.</a:t>
            </a: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description: </a:t>
            </a:r>
            <a:r>
              <a:rPr b="0">
                <a:solidFill>
                  <a:srgbClr val="64748B"/>
                </a:solidFill>
              </a:rPr>
              <a:t>TEXT, Nullable.</a:t>
            </a: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status: </a:t>
            </a:r>
            <a:r>
              <a:rPr b="0">
                <a:solidFill>
                  <a:srgbClr val="64748B"/>
                </a:solidFill>
              </a:rPr>
              <a:t>ENUM('active', 'inactive'), Default 'active'.</a:t>
            </a: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createdAt / updatedAt: </a:t>
            </a:r>
            <a:r>
              <a:rPr b="0">
                <a:solidFill>
                  <a:srgbClr val="64748B"/>
                </a:solidFill>
              </a:rPr>
              <a:t>DATE, Timestamps automáticos.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12080" cy="4572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000"/>
              </a:spcAft>
              <a:defRPr sz="1800" b="1">
                <a:solidFill>
                  <a:srgbClr val="115E59"/>
                </a:solidFill>
                <a:latin typeface="Georgia"/>
              </a:defRPr>
            </a:pPr>
            <a:r>
              <a:t>📦 DTOs (Data Transfer Objects)</a:t>
            </a: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CreateProductTypeDto: </a:t>
            </a:r>
            <a:r>
              <a:rPr b="0">
                <a:solidFill>
                  <a:srgbClr val="64748B"/>
                </a:solidFill>
              </a:rPr>
              <a:t>name (requerido), description (opcional).</a:t>
            </a: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UpdateProductTypeDto: </a:t>
            </a:r>
            <a:r>
              <a:rPr b="0">
                <a:solidFill>
                  <a:srgbClr val="64748B"/>
                </a:solidFill>
              </a:rPr>
              <a:t>Reemplazo total de propiedades.</a:t>
            </a: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PatchProductTypeDto: </a:t>
            </a:r>
            <a:r>
              <a:rPr b="0">
                <a:solidFill>
                  <a:srgbClr val="64748B"/>
                </a:solidFill>
              </a:rPr>
              <a:t>Actualización parcial de campos.</a:t>
            </a: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ProductTypeResponseDto: </a:t>
            </a:r>
            <a:r>
              <a:rPr b="0">
                <a:solidFill>
                  <a:srgbClr val="64748B"/>
                </a:solidFill>
              </a:rPr>
              <a:t>Formateador estándar para la salida JSON.</a:t>
            </a: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Mapper toProductTypeResponse: </a:t>
            </a:r>
            <a:r>
              <a:rPr b="0">
                <a:solidFill>
                  <a:srgbClr val="64748B"/>
                </a:solidFill>
              </a:rPr>
              <a:t>Garantiza un contrato limpio en la API.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D9488"/>
                </a:solidFill>
                <a:latin typeface="Verdana"/>
              </a:defRPr>
            </a:pPr>
            <a:r>
              <a:t>LABORATORIO EXPRESS II — ISS-06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F172A"/>
                </a:solidFill>
                <a:latin typeface="Georgia"/>
              </a:defRPr>
            </a:pPr>
            <a:r>
              <a:t>Capa de Negocio: Repositorio y Servicio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572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000"/>
              </a:spcAft>
              <a:defRPr sz="1800" b="1">
                <a:solidFill>
                  <a:srgbClr val="115E59"/>
                </a:solidFill>
                <a:latin typeface="Georgia"/>
              </a:defRPr>
            </a:pPr>
            <a:r>
              <a:t>🏛️ ProductTypesRepository</a:t>
            </a: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findAll(): </a:t>
            </a:r>
            <a:r>
              <a:rPr b="0">
                <a:solidFill>
                  <a:srgbClr val="64748B"/>
                </a:solidFill>
              </a:rPr>
              <a:t>Retorna lista de tipos de producto.</a:t>
            </a: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findById(id): </a:t>
            </a:r>
            <a:r>
              <a:rPr b="0">
                <a:solidFill>
                  <a:srgbClr val="64748B"/>
                </a:solidFill>
              </a:rPr>
              <a:t>Busca un tipo de producto por su ID.</a:t>
            </a: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findByName(name): </a:t>
            </a:r>
            <a:r>
              <a:rPr b="0">
                <a:solidFill>
                  <a:srgbClr val="64748B"/>
                </a:solidFill>
              </a:rPr>
              <a:t>Comprueba existencia por nombre.</a:t>
            </a: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create(data): </a:t>
            </a:r>
            <a:r>
              <a:rPr b="0">
                <a:solidFill>
                  <a:srgbClr val="64748B"/>
                </a:solidFill>
              </a:rPr>
              <a:t>Persiste un nuevo tipo de producto.</a:t>
            </a: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update(id, data): </a:t>
            </a:r>
            <a:r>
              <a:rPr b="0">
                <a:solidFill>
                  <a:srgbClr val="64748B"/>
                </a:solidFill>
              </a:rPr>
              <a:t>Actualiza un registro existente.</a:t>
            </a: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deletePhysical(id): </a:t>
            </a:r>
            <a:r>
              <a:rPr b="0">
                <a:solidFill>
                  <a:srgbClr val="64748B"/>
                </a:solidFill>
              </a:rPr>
              <a:t>Eliminación física de la BD.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12080" cy="4572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000"/>
              </a:spcAft>
              <a:defRPr sz="1800" b="1">
                <a:solidFill>
                  <a:srgbClr val="115E59"/>
                </a:solidFill>
                <a:latin typeface="Georgia"/>
              </a:defRPr>
            </a:pPr>
            <a:r>
              <a:t>⚙️ ProductTypesService &amp; Reglas</a:t>
            </a: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Control de Duplicados: </a:t>
            </a:r>
            <a:r>
              <a:rPr b="0">
                <a:solidFill>
                  <a:srgbClr val="64748B"/>
                </a:solidFill>
              </a:rPr>
              <a:t>Valida que no exista otro tipo de producto con el mismo nombre (409 Conflict).</a:t>
            </a: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Borrado Lógico (Soft Delete): </a:t>
            </a:r>
            <a:r>
              <a:rPr b="0">
                <a:solidFill>
                  <a:srgbClr val="64748B"/>
                </a:solidFill>
              </a:rPr>
              <a:t>El método deleteLogical marca status = 'inactive' en lugar de ejecutar DELETE.</a:t>
            </a: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Excepciones de Dominio: </a:t>
            </a:r>
            <a:r>
              <a:rPr b="0">
                <a:solidFill>
                  <a:srgbClr val="64748B"/>
                </a:solidFill>
              </a:rPr>
              <a:t>Lanza AppError con código HTTP adecuado (400, 404, 409).</a:t>
            </a: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Aislamiento de Infraestructura: </a:t>
            </a:r>
            <a:r>
              <a:rPr b="0">
                <a:solidFill>
                  <a:srgbClr val="64748B"/>
                </a:solidFill>
              </a:rPr>
              <a:t>No conoce req/res de Express ni Sequelize directamente.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D9488"/>
                </a:solidFill>
                <a:latin typeface="Verdana"/>
              </a:defRPr>
            </a:pPr>
            <a:r>
              <a:t>LABORATORIO EXPRESS II — ISS-06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F172A"/>
                </a:solidFill>
                <a:latin typeface="Georgia"/>
              </a:defRPr>
            </a:pPr>
            <a:r>
              <a:t>Integración Global y Extensión de Infraestructura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28655" cy="4572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400"/>
              </a:spcAft>
              <a:defRPr sz="2000" b="1">
                <a:solidFill>
                  <a:srgbClr val="115E59"/>
                </a:solidFill>
                <a:latin typeface="Georgia"/>
              </a:defRPr>
            </a:pPr>
            <a:r>
              <a:t>🔌 Los 4 Puntos de Extensión en la Aplicación</a:t>
            </a:r>
          </a:p>
          <a:p>
            <a:pPr>
              <a:spcAft>
                <a:spcPts val="600"/>
              </a:spcAft>
              <a:defRPr sz="1300" b="1">
                <a:solidFill>
                  <a:srgbClr val="0F172A"/>
                </a:solidFill>
                <a:latin typeface="Verdana"/>
              </a:defRPr>
            </a:pPr>
            <a:r>
              <a:t>1. Central de Rutas (src/routes/index.ts): </a:t>
            </a:r>
            <a:r>
              <a:rPr b="0" sz="1200">
                <a:solidFill>
                  <a:srgbClr val="64748B"/>
                </a:solidFill>
              </a:rPr>
              <a:t>Importa productTypeRoutes y lo monta bajo el prefijo /api/tipos-producto.</a:t>
            </a:r>
          </a:p>
          <a:p>
            <a:pPr>
              <a:spcAft>
                <a:spcPts val="600"/>
              </a:spcAft>
              <a:defRPr sz="1300" b="1">
                <a:solidFill>
                  <a:srgbClr val="0F172A"/>
                </a:solidFill>
                <a:latin typeface="Verdana"/>
              </a:defRPr>
            </a:pPr>
            <a:r>
              <a:t>2. Instanciación en App (src/config/index.ts): </a:t>
            </a:r>
            <a:r>
              <a:rPr b="0" sz="1200">
                <a:solidFill>
                  <a:srgbClr val="64748B"/>
                </a:solidFill>
              </a:rPr>
              <a:t>Garantiza que la inicialización de rutas incluya las rutas de tipos de producto.</a:t>
            </a:r>
          </a:p>
          <a:p>
            <a:pPr>
              <a:spcAft>
                <a:spcPts val="600"/>
              </a:spcAft>
              <a:defRPr sz="1300" b="1">
                <a:solidFill>
                  <a:srgbClr val="0F172A"/>
                </a:solidFill>
                <a:latin typeface="Verdana"/>
              </a:defRPr>
            </a:pPr>
            <a:r>
              <a:t>3. Runner de Seeders (src/database/seeders/index.ts): </a:t>
            </a:r>
            <a:r>
              <a:rPr b="0" sz="1200">
                <a:solidFill>
                  <a:srgbClr val="64748B"/>
                </a:solidFill>
              </a:rPr>
              <a:t>Registra productTypesSeeder dentro de la secuencia de siembra de datos.</a:t>
            </a:r>
          </a:p>
          <a:p>
            <a:pPr>
              <a:spcAft>
                <a:spcPts val="600"/>
              </a:spcAft>
              <a:defRPr sz="1300" b="1">
                <a:solidFill>
                  <a:srgbClr val="0F172A"/>
                </a:solidFill>
                <a:latin typeface="Verdana"/>
              </a:defRPr>
            </a:pPr>
            <a:r>
              <a:t>4. Swagger Registry (src/swagger/index.ts): </a:t>
            </a:r>
            <a:r>
              <a:rPr b="0" sz="1200">
                <a:solidFill>
                  <a:srgbClr val="64748B"/>
                </a:solidFill>
              </a:rPr>
              <a:t>Fusiona productTypesSwaggerSpec en la especificación global OpenAPI 3.0.3.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D9488"/>
                </a:solidFill>
                <a:latin typeface="Verdana"/>
              </a:defRPr>
            </a:pPr>
            <a:r>
              <a:t>LABORATORIO EXPRESS II — ISS-06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F172A"/>
                </a:solidFill>
                <a:latin typeface="Georgia"/>
              </a:defRPr>
            </a:pPr>
            <a:r>
              <a:t>Seeder con Faker y Documentación Swagger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572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000"/>
              </a:spcAft>
              <a:defRPr sz="1800" b="1">
                <a:solidFill>
                  <a:srgbClr val="115E59"/>
                </a:solidFill>
                <a:latin typeface="Georgia"/>
              </a:defRPr>
            </a:pPr>
            <a:r>
              <a:t>🌱 product-types.seeder.ts</a:t>
            </a: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Generación con Faker: </a:t>
            </a:r>
            <a:r>
              <a:rPr b="0">
                <a:solidFill>
                  <a:srgbClr val="64748B"/>
                </a:solidFill>
              </a:rPr>
              <a:t>Utiliza @faker-js/faker para crear categorías de producto realistas (e.g., Electrónica, Ropa).</a:t>
            </a: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Conteo Dinámico: </a:t>
            </a:r>
            <a:r>
              <a:rPr b="0">
                <a:solidFill>
                  <a:srgbClr val="64748B"/>
                </a:solidFill>
              </a:rPr>
              <a:t>Lee la configuración de counts.ts (Default: 10, CLI: --product-types=N).</a:t>
            </a: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Idempotencia: </a:t>
            </a:r>
            <a:r>
              <a:rPr b="0">
                <a:solidFill>
                  <a:srgbClr val="64748B"/>
                </a:solidFill>
              </a:rPr>
              <a:t>Limpia la tabla product_types antes de sembrar nuevas instancias.</a:t>
            </a: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Ejecución Independiente: </a:t>
            </a:r>
            <a:r>
              <a:rPr b="0">
                <a:solidFill>
                  <a:srgbClr val="64748B"/>
                </a:solidFill>
              </a:rPr>
              <a:t>Escribe directamente mediante el modelo Sequelize fuera del servidor HTTP.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12080" cy="4572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000"/>
              </a:spcAft>
              <a:defRPr sz="1800" b="1">
                <a:solidFill>
                  <a:srgbClr val="115E59"/>
                </a:solidFill>
                <a:latin typeface="Georgia"/>
              </a:defRPr>
            </a:pPr>
            <a:r>
              <a:t>📄 product-types.swagger.ts</a:t>
            </a: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Tag Dedicado: </a:t>
            </a:r>
            <a:r>
              <a:rPr b="0">
                <a:solidFill>
                  <a:srgbClr val="64748B"/>
                </a:solidFill>
              </a:rPr>
              <a:t>Agrupa las operaciones bajo 'Tipos de Producto (SIN AUTH)'.</a:t>
            </a: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Documentación de Endpoints: </a:t>
            </a:r>
            <a:r>
              <a:rPr b="0">
                <a:solidFill>
                  <a:srgbClr val="64748B"/>
                </a:solidFill>
              </a:rPr>
              <a:t>Define /api/tipos-producto (GET, POST) y /api/tipos-producto/{id} (GET, PUT, PATCH, DELETE).</a:t>
            </a: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Esquemas de Entradas y Salidas: </a:t>
            </a:r>
            <a:r>
              <a:rPr b="0">
                <a:solidFill>
                  <a:srgbClr val="64748B"/>
                </a:solidFill>
              </a:rPr>
              <a:t>Documenta las propiedades y respuestas HTTP 200, 201, 400, 404, 409.</a:t>
            </a: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Integración Transparente: </a:t>
            </a:r>
            <a:r>
              <a:rPr b="0">
                <a:solidFill>
                  <a:srgbClr val="64748B"/>
                </a:solidFill>
              </a:rPr>
              <a:t>Visible en /api/docs y /api/docs.json.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D9488"/>
                </a:solidFill>
                <a:latin typeface="Verdana"/>
              </a:defRPr>
            </a:pPr>
            <a:r>
              <a:t>LABORATORIO EXPRESS II — ISS-06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F172A"/>
                </a:solidFill>
                <a:latin typeface="Georgia"/>
              </a:defRPr>
            </a:pPr>
            <a:r>
              <a:t>Criterios de Cierre GATE y Siguiente Hito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572000"/>
          </a:xfrm>
          <a:prstGeom prst="roundRect">
            <a:avLst/>
          </a:prstGeom>
          <a:solidFill>
            <a:srgbClr val="F0FDF4"/>
          </a:solidFill>
          <a:ln w="19050">
            <a:solidFill>
              <a:srgbClr val="16A3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000"/>
              </a:spcAft>
              <a:defRPr sz="1800" b="1">
                <a:solidFill>
                  <a:srgbClr val="15803D"/>
                </a:solidFill>
                <a:latin typeface="Georgia"/>
              </a:defRPr>
            </a:pPr>
            <a:r>
              <a:t>✅ Checklist de Cierre (GATE ISS-06)</a:t>
            </a:r>
          </a:p>
          <a:p>
            <a:pPr>
              <a:spcAft>
                <a:spcPts val="800"/>
              </a:spcAft>
              <a:defRPr sz="1200" b="1">
                <a:solidFill>
                  <a:srgbClr val="166534"/>
                </a:solidFill>
                <a:latin typeface="Verdana"/>
              </a:defRPr>
            </a:pPr>
            <a:r>
              <a:t>✓ npx tsc --noEmit finaliza con 0 errores de compilación.</a:t>
            </a:r>
          </a:p>
          <a:p>
            <a:pPr>
              <a:spcAft>
                <a:spcPts val="800"/>
              </a:spcAft>
              <a:defRPr sz="1200" b="1">
                <a:solidFill>
                  <a:srgbClr val="166534"/>
                </a:solidFill>
                <a:latin typeface="Verdana"/>
              </a:defRPr>
            </a:pPr>
            <a:r>
              <a:t>✓ Tabla product_types creada físicamente en la BD.</a:t>
            </a:r>
          </a:p>
          <a:p>
            <a:pPr>
              <a:spcAft>
                <a:spcPts val="800"/>
              </a:spcAft>
              <a:defRPr sz="1200" b="1">
                <a:solidFill>
                  <a:srgbClr val="166534"/>
                </a:solidFill>
                <a:latin typeface="Verdana"/>
              </a:defRPr>
            </a:pPr>
            <a:r>
              <a:t>✓ Script npm run db:seed puebla la tabla correctamente.</a:t>
            </a:r>
          </a:p>
          <a:p>
            <a:pPr>
              <a:spcAft>
                <a:spcPts val="800"/>
              </a:spcAft>
              <a:defRPr sz="1200" b="1">
                <a:solidFill>
                  <a:srgbClr val="166534"/>
                </a:solidFill>
                <a:latin typeface="Verdana"/>
              </a:defRPr>
            </a:pPr>
            <a:r>
              <a:t>✓ Rutas /api/tipos-producto expuestas y probadas en http/.</a:t>
            </a:r>
          </a:p>
          <a:p>
            <a:pPr>
              <a:spcAft>
                <a:spcPts val="800"/>
              </a:spcAft>
              <a:defRPr sz="1200" b="1">
                <a:solidFill>
                  <a:srgbClr val="166534"/>
                </a:solidFill>
                <a:latin typeface="Verdana"/>
              </a:defRPr>
            </a:pPr>
            <a:r>
              <a:t>✓ Documentación en Swagger UI accesible en /api/docs.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12080" cy="4572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000"/>
              </a:spcAft>
              <a:defRPr sz="1800" b="1">
                <a:solidFill>
                  <a:srgbClr val="115E59"/>
                </a:solidFill>
                <a:latin typeface="Georgia"/>
              </a:defRPr>
            </a:pPr>
            <a:r>
              <a:t>🚀 ¿Qué habilita el ISS-06?</a:t>
            </a:r>
          </a:p>
          <a:p>
            <a:pPr>
              <a:spcAft>
                <a:spcPts val="600"/>
              </a:spcAft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ISS-07 (Feature Product + FK): </a:t>
            </a:r>
            <a:r>
              <a:rPr b="0">
                <a:solidFill>
                  <a:srgbClr val="64748B"/>
                </a:solidFill>
              </a:rPr>
              <a:t>Construcción del CRUD de productos vinculados mediante la clave foránea product_type_id.</a:t>
            </a:r>
          </a:p>
          <a:p>
            <a:pPr>
              <a:spcAft>
                <a:spcPts val="600"/>
              </a:spcAft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Validación entre Features: </a:t>
            </a:r>
            <a:r>
              <a:rPr b="0">
                <a:solidFill>
                  <a:srgbClr val="64748B"/>
                </a:solidFill>
              </a:rPr>
              <a:t>ProductsService utilizará ProductTypesRepository para verificar existencia y estado activo de la categoría.</a:t>
            </a:r>
          </a:p>
          <a:p>
            <a:pPr>
              <a:spcAft>
                <a:spcPts val="600"/>
              </a:spcAft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Relaciones en Sequelize: </a:t>
            </a:r>
            <a:r>
              <a:rPr b="0">
                <a:solidFill>
                  <a:srgbClr val="64748B"/>
                </a:solidFill>
              </a:rPr>
              <a:t>Declaración explícita de associations (belongsTo / hasMany) entre entidades de negocio.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