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14400" y="1097280"/>
            <a:ext cx="10362895" cy="4663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1463040"/>
            <a:ext cx="9448495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284C7"/>
                </a:solidFill>
              </a:defRPr>
            </a:pPr>
            <a:r>
              <a:t>FASE I — BUSINESS (RUTAS ABIERTAS)</a:t>
            </a:r>
          </a:p>
          <a:p>
            <a:pPr>
              <a:spcBef>
                <a:spcPts val="1000"/>
              </a:spcBef>
              <a:defRPr sz="3200" b="1">
                <a:solidFill>
                  <a:srgbClr val="0F172A"/>
                </a:solidFill>
              </a:defRPr>
            </a:pPr>
            <a:r>
              <a:t>ISS-05 — Swagger / OpenAPI (Feature + Registry)</a:t>
            </a:r>
          </a:p>
          <a:p>
            <a:pPr>
              <a:spcBef>
                <a:spcPts val="1400"/>
              </a:spcBef>
              <a:defRPr sz="1600">
                <a:solidFill>
                  <a:srgbClr val="475569"/>
                </a:solidFill>
              </a:defRPr>
            </a:pPr>
            <a:r>
              <a:t>Documentación interactiva de la API Client con OpenAPI 3.0.3, Registry centralizado y endpoints /api/docs</a:t>
            </a:r>
          </a:p>
          <a:p>
            <a:pPr>
              <a:spcBef>
                <a:spcPts val="4000"/>
              </a:spcBef>
              <a:defRPr sz="1200" i="1">
                <a:solidFill>
                  <a:srgbClr val="0369A1"/>
                </a:solidFill>
              </a:defRPr>
            </a:pPr>
            <a:r>
              <a:t>Laboratorio Backend Express 5 + TypeScript 5.9 + Sequelize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Arial"/>
              </a:defRPr>
            </a:pPr>
            <a:r>
              <a:t>APRENDIZAJE-EXPRESS | ISS-05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Arial"/>
              </a:defRPr>
            </a:pPr>
            <a:r>
              <a:t>Propósito del ISS-05 e Integración Arquitectónica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47548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369A1"/>
                </a:solidFill>
              </a:defRPr>
            </a:pPr>
            <a:r>
              <a:t>Objetivos Principales</a:t>
            </a:r>
          </a:p>
          <a:p>
            <a:pPr>
              <a:spcBef>
                <a:spcPts val="1000"/>
              </a:spcBef>
              <a:defRPr sz="1400">
                <a:solidFill>
                  <a:srgbClr val="0F172A"/>
                </a:solidFill>
              </a:defRPr>
            </a:pPr>
            <a:r>
              <a:t>• Documentar el contrato HTTP completo de la entidad Client bajo la especificación OpenAPI 3.0.3.</a:t>
            </a:r>
          </a:p>
          <a:p>
            <a:pPr>
              <a:spcBef>
                <a:spcPts val="1000"/>
              </a:spcBef>
              <a:defRPr sz="1400">
                <a:solidFill>
                  <a:srgbClr val="0F172A"/>
                </a:solidFill>
              </a:defRPr>
            </a:pPr>
            <a:r>
              <a:t>• Exponer la documentación de manera interactiva vía Swagger UI en /api/docs y en JSON crudo en /api/docs.json.</a:t>
            </a:r>
          </a:p>
          <a:p>
            <a:pPr>
              <a:spcBef>
                <a:spcPts val="1000"/>
              </a:spcBef>
              <a:defRPr sz="1400">
                <a:solidFill>
                  <a:srgbClr val="0F172A"/>
                </a:solidFill>
              </a:defRPr>
            </a:pPr>
            <a:r>
              <a:t>• Anotar los esquemas y endpoints bajo la etiqueta 'SIN AUTH' (modalidad abierta de la Fase I).</a:t>
            </a:r>
          </a:p>
          <a:p>
            <a:pPr>
              <a:spcBef>
                <a:spcPts val="1000"/>
              </a:spcBef>
              <a:defRPr sz="1400">
                <a:solidFill>
                  <a:srgbClr val="0F172A"/>
                </a:solidFill>
              </a:defRPr>
            </a:pPr>
            <a:r>
              <a:t>• Implementar un patrón Registry modular que escale sin acoplar la configuración central a cada feature.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422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828800"/>
            <a:ext cx="487649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369A1"/>
                </a:solidFill>
              </a:defRPr>
            </a:pPr>
            <a:r>
              <a:t>Dependencias y Habilitaciones</a:t>
            </a:r>
          </a:p>
          <a:p>
            <a:pPr>
              <a:spcBef>
                <a:spcPts val="1200"/>
              </a:spcBef>
              <a:defRPr sz="1400">
                <a:solidFill>
                  <a:srgbClr val="0F172A"/>
                </a:solidFill>
              </a:defRPr>
            </a:pPr>
            <a:r>
              <a:t>• Depende de ISS-03 (CRUD de Clientes): requiere que las rutas /api/clientes y sus contratos DTO existan.</a:t>
            </a:r>
          </a:p>
          <a:p>
            <a:pPr>
              <a:spcBef>
                <a:spcPts val="1200"/>
              </a:spcBef>
              <a:defRPr sz="1400">
                <a:solidFill>
                  <a:srgbClr val="0F172A"/>
                </a:solidFill>
              </a:defRPr>
            </a:pPr>
            <a:r>
              <a:t>• Habilita ISS-06 (ProductType): establece la plantilla estándar para documentar todos los features subsiguientes.</a:t>
            </a:r>
          </a:p>
          <a:p>
            <a:pPr>
              <a:spcBef>
                <a:spcPts val="1200"/>
              </a:spcBef>
              <a:defRPr sz="1400">
                <a:solidFill>
                  <a:srgbClr val="0F172A"/>
                </a:solidFill>
              </a:defRPr>
            </a:pPr>
            <a:r>
              <a:t>• Establece la infraestructura de documentación que en la Fase II integrará la seguridad con Bearer Auth.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Arial"/>
              </a:defRPr>
            </a:pPr>
            <a:r>
              <a:t>APRENDIZAJE-EXPRESS | ISS-05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Arial"/>
              </a:defRPr>
            </a:pPr>
            <a:r>
              <a:t>Arquitectura Modular de Documentación: Feature + Registry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50489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313913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369A1"/>
                </a:solidFill>
              </a:defRPr>
            </a:pPr>
            <a:r>
              <a:t>1. Feature Specific</a:t>
            </a:r>
          </a:p>
          <a:p>
            <a:pPr>
              <a:spcBef>
                <a:spcPts val="600"/>
              </a:spcBef>
              <a:defRPr sz="1300" b="1">
                <a:solidFill>
                  <a:srgbClr val="0284C7"/>
                </a:solidFill>
              </a:defRPr>
            </a:pPr>
            <a:r>
              <a:t>clients.swagger.ts</a:t>
            </a:r>
          </a:p>
          <a:p>
            <a:pPr>
              <a:spcBef>
                <a:spcPts val="1200"/>
              </a:spcBef>
              <a:defRPr sz="1300">
                <a:solidFill>
                  <a:srgbClr val="0F172A"/>
                </a:solidFill>
              </a:defRPr>
            </a:pPr>
            <a:r>
              <a:t>Cada feature define sus propias rutas, esquemas (DTOs) y respuestas en su propia carpeta sin tocar el núcleo.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645920"/>
            <a:ext cx="350489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828800"/>
            <a:ext cx="313913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369A1"/>
                </a:solidFill>
              </a:defRPr>
            </a:pPr>
            <a:r>
              <a:t>2. Central Registry</a:t>
            </a:r>
          </a:p>
          <a:p>
            <a:pPr>
              <a:spcBef>
                <a:spcPts val="600"/>
              </a:spcBef>
              <a:defRPr sz="1300" b="1">
                <a:solidFill>
                  <a:srgbClr val="0284C7"/>
                </a:solidFill>
              </a:defRPr>
            </a:pPr>
            <a:r>
              <a:t>src/swagger/index.ts</a:t>
            </a:r>
          </a:p>
          <a:p>
            <a:pPr>
              <a:spcBef>
                <a:spcPts val="1200"/>
              </a:spcBef>
              <a:defRPr sz="1300">
                <a:solidFill>
                  <a:srgbClr val="0F172A"/>
                </a:solidFill>
              </a:defRPr>
            </a:pPr>
            <a:r>
              <a:t>Consolida las especificaciones Swagger de todos los features y configura swagger-ui-express.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55280" y="1645920"/>
            <a:ext cx="350489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8160" y="1828800"/>
            <a:ext cx="313913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369A1"/>
                </a:solidFill>
              </a:defRPr>
            </a:pPr>
            <a:r>
              <a:t>3. App Integration</a:t>
            </a:r>
          </a:p>
          <a:p>
            <a:pPr>
              <a:spcBef>
                <a:spcPts val="600"/>
              </a:spcBef>
              <a:defRPr sz="1300" b="1">
                <a:solidFill>
                  <a:srgbClr val="0284C7"/>
                </a:solidFill>
              </a:defRPr>
            </a:pPr>
            <a:r>
              <a:t>src/config/index.ts</a:t>
            </a:r>
          </a:p>
          <a:p>
            <a:pPr>
              <a:spcBef>
                <a:spcPts val="1200"/>
              </a:spcBef>
              <a:defRPr sz="1300">
                <a:solidFill>
                  <a:srgbClr val="0F172A"/>
                </a:solidFill>
              </a:defRPr>
            </a:pPr>
            <a:r>
              <a:t>El método App.docs() invoca setupSwagger(this.app) exponiendo los endpoints /api/docs y /api/docs.json.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Arial"/>
              </a:defRPr>
            </a:pPr>
            <a:r>
              <a:t>APRENDIZAJE-EXPRESS | ISS-05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Arial"/>
              </a:defRPr>
            </a:pPr>
            <a:r>
              <a:t>Anatomía de clients.swagger.ts: Tags, Paths y Schemas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47548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369A1"/>
                </a:solidFill>
              </a:defRPr>
            </a:pPr>
            <a:r>
              <a:t>Estructura de Paths y Tags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</a:defRPr>
            </a:pPr>
            <a:r>
              <a:t>• Tag asignado: 'Clientes (SIN AUTH)' para denotar explícitamente el acceso público de la Fase I.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</a:defRPr>
            </a:pPr>
            <a:r>
              <a:t>• Path /api/clientes: Documenta GET (listar/paginar) y POST (crear cliente).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</a:defRPr>
            </a:pPr>
            <a:r>
              <a:t>• Path /api/clientes/{id}: Documenta GET (detalle), PUT (reemplazo), PATCH (parcial/status) y DELETE (borrado físico/lógico).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</a:defRPr>
            </a:pPr>
            <a:r>
              <a:t>• Parámetros de ruta: ID validado como número entero positivo.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422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828800"/>
            <a:ext cx="487649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369A1"/>
                </a:solidFill>
              </a:defRPr>
            </a:pPr>
            <a:r>
              <a:t>Esquemas y Respuestas de Error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</a:defRPr>
            </a:pPr>
            <a:r>
              <a:t>• CreateClientDto: Esquema de entrada para registro con campos obligatorios (first_name, last_name, email, password).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</a:defRPr>
            </a:pPr>
            <a:r>
              <a:t>• ClientResponseDto: Esquema de salida sanitizado que EXCLUYE estrictamente el password_hash.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</a:defRPr>
            </a:pPr>
            <a:r>
              <a:t>• Manejo de Respuestas HTTP: 200 OK, 201 Created, 400 Bad Request, 404 Not Found, 409 Conflict.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</a:defRPr>
            </a:pPr>
            <a:r>
              <a:t>• Estándar de Errores: Objeto JSON unificado { status, message, timestamp }.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Arial"/>
              </a:defRPr>
            </a:pPr>
            <a:r>
              <a:t>APRENDIZAJE-EXPRESS | ISS-05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Arial"/>
              </a:defRPr>
            </a:pPr>
            <a:r>
              <a:t>El Registry Centralizado: src/swagger/index.ts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8001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369A1"/>
                </a:solidFill>
              </a:defRPr>
            </a:pPr>
            <a:r>
              <a:t>Consolidación de Especificaciones OpenAPI</a:t>
            </a:r>
          </a:p>
          <a:p>
            <a:pPr>
              <a:spcBef>
                <a:spcPts val="1000"/>
              </a:spcBef>
              <a:defRPr b="1" sz="1400">
                <a:solidFill>
                  <a:srgbClr val="0369A1"/>
                </a:solidFill>
              </a:defRPr>
            </a:pPr>
            <a:r>
              <a:t>• Combinación de Paths y Schemas: </a:t>
            </a:r>
            <a:r>
              <a:rPr b="0">
                <a:solidFill>
                  <a:srgbClr val="0F172A"/>
                </a:solidFill>
              </a:rPr>
              <a:t>El Registry importa clientsSwagger (y subsiguientes) y los fusiona en el objeto principal swaggerDocument.</a:t>
            </a:r>
          </a:p>
          <a:p>
            <a:pPr>
              <a:spcBef>
                <a:spcPts val="1000"/>
              </a:spcBef>
              <a:defRPr b="1" sz="1400">
                <a:solidFill>
                  <a:srgbClr val="0369A1"/>
                </a:solidFill>
              </a:defRPr>
            </a:pPr>
            <a:r>
              <a:t>• Configuración del Servidor Base: </a:t>
            </a:r>
            <a:r>
              <a:rPr b="0">
                <a:solidFill>
                  <a:srgbClr val="0F172A"/>
                </a:solidFill>
              </a:rPr>
              <a:t>Define la información global: title: 'Aprendizaje Express API', version: '1.0.0', y servers: [{ url: 'http://localhost:4000' }].</a:t>
            </a:r>
          </a:p>
          <a:p>
            <a:pPr>
              <a:spcBef>
                <a:spcPts val="1000"/>
              </a:spcBef>
              <a:defRPr b="1" sz="1400">
                <a:solidFill>
                  <a:srgbClr val="0369A1"/>
                </a:solidFill>
              </a:defRPr>
            </a:pPr>
            <a:r>
              <a:t>• Exposición de Endpoints: </a:t>
            </a:r>
            <a:r>
              <a:rPr b="0">
                <a:solidFill>
                  <a:srgbClr val="0F172A"/>
                </a:solidFill>
              </a:rPr>
              <a:t>Usa swagger-ui-express para montar la interfaz gráfica en /api/docs y un handler JSON en /api/docs.json.</a:t>
            </a:r>
          </a:p>
          <a:p>
            <a:pPr>
              <a:spcBef>
                <a:spcPts val="1000"/>
              </a:spcBef>
              <a:defRPr b="1" sz="1400">
                <a:solidFill>
                  <a:srgbClr val="0369A1"/>
                </a:solidFill>
              </a:defRPr>
            </a:pPr>
            <a:r>
              <a:t>• Independencia de Features: </a:t>
            </a:r>
            <a:r>
              <a:rPr b="0">
                <a:solidFill>
                  <a:srgbClr val="0F172A"/>
                </a:solidFill>
              </a:rPr>
              <a:t>Permite incorporar nuevos features (ej. product-types, products) agregando una única línea en el archivo index.ts del registry.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Arial"/>
              </a:defRPr>
            </a:pPr>
            <a:r>
              <a:t>APRENDIZAJE-EXPRESS | ISS-05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Arial"/>
              </a:defRPr>
            </a:pPr>
            <a:r>
              <a:t>Integración en el Ciclo de Vida: App.docs()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47548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369A1"/>
                </a:solidFill>
              </a:defRPr>
            </a:pPr>
            <a:r>
              <a:t>Método docs() en la Clase App</a:t>
            </a:r>
          </a:p>
          <a:p>
            <a:pPr>
              <a:spcBef>
                <a:spcPts val="1000"/>
              </a:spcBef>
              <a:defRPr sz="1300">
                <a:solidFill>
                  <a:srgbClr val="0F172A"/>
                </a:solidFill>
              </a:defRPr>
            </a:pPr>
            <a:r>
              <a:t>• Invocación centralizada: App.docs() ejecuta setupSwagger(this.app) durante la construcción de la aplicación.</a:t>
            </a:r>
          </a:p>
          <a:p>
            <a:pPr>
              <a:spcBef>
                <a:spcPts val="1000"/>
              </a:spcBef>
              <a:defRPr sz="1300">
                <a:solidFill>
                  <a:srgbClr val="0F172A"/>
                </a:solidFill>
              </a:defRPr>
            </a:pPr>
            <a:r>
              <a:t>• Ubicación en el constructor: Se registra después de los middlewares base (express.json, cors) y antes/junto al agregador de rutas.</a:t>
            </a:r>
          </a:p>
          <a:p>
            <a:pPr>
              <a:spcBef>
                <a:spcPts val="1000"/>
              </a:spcBef>
              <a:defRPr sz="1300">
                <a:solidFill>
                  <a:srgbClr val="0F172A"/>
                </a:solidFill>
              </a:defRPr>
            </a:pPr>
            <a:r>
              <a:t>• Desacoplamiento limpio: La clase App no conoce la sintaxis detallada de Swagger, solo delega al módulo especializado.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422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828800"/>
            <a:ext cx="487649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369A1"/>
                </a:solidFill>
              </a:defRPr>
            </a:pPr>
            <a:r>
              <a:t>Endpoints Expuestos al Cliente</a:t>
            </a:r>
          </a:p>
          <a:p>
            <a:pPr>
              <a:spcBef>
                <a:spcPts val="1000"/>
              </a:spcBef>
              <a:defRPr sz="1300">
                <a:solidFill>
                  <a:srgbClr val="0F172A"/>
                </a:solidFill>
              </a:defRPr>
            </a:pPr>
            <a:r>
              <a:t>• http://localhost:4000/api/docs: UI gráfica e interactiva de Swagger para probar peticiones directamente desde el navegador.</a:t>
            </a:r>
          </a:p>
          <a:p>
            <a:pPr>
              <a:spcBef>
                <a:spcPts val="1000"/>
              </a:spcBef>
              <a:defRPr sz="1300">
                <a:solidFill>
                  <a:srgbClr val="0F172A"/>
                </a:solidFill>
              </a:defRPr>
            </a:pPr>
            <a:r>
              <a:t>• http://localhost:4000/api/docs.json: Especificación cruda en JSON consumible por herramientas externas (Postman, Insomnia, generadores de cliente).</a:t>
            </a:r>
          </a:p>
          <a:p>
            <a:pPr>
              <a:spcBef>
                <a:spcPts val="1000"/>
              </a:spcBef>
              <a:defRPr sz="1300">
                <a:solidFill>
                  <a:srgbClr val="0F172A"/>
                </a:solidFill>
              </a:defRPr>
            </a:pPr>
            <a:r>
              <a:t>• Sin autenticación: Accesibles públicamente durante la Fase 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Arial"/>
              </a:defRPr>
            </a:pPr>
            <a:r>
              <a:t>APRENDIZAJE-EXPRESS | ISS-05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Arial"/>
              </a:defRPr>
            </a:pPr>
            <a:r>
              <a:t>Criterios de Cierre (GATE) para ISS-05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8001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369A1"/>
                </a:solidFill>
              </a:defRPr>
            </a:pPr>
            <a:r>
              <a:t>Checklist de Verificación GATE</a:t>
            </a:r>
          </a:p>
          <a:p>
            <a:pPr>
              <a:spcBef>
                <a:spcPts val="1000"/>
              </a:spcBef>
              <a:defRPr b="1" sz="1400">
                <a:solidFill>
                  <a:srgbClr val="0369A1"/>
                </a:solidFill>
              </a:defRPr>
            </a:pPr>
            <a:r>
              <a:t>✔  Compilación TypeScript Limpia: </a:t>
            </a:r>
            <a:r>
              <a:rPr b="0">
                <a:solidFill>
                  <a:srgbClr val="0F172A"/>
                </a:solidFill>
              </a:rPr>
              <a:t>Ejecución de 'npx tsc --noEmit' finaliza con cero errores de compilación.</a:t>
            </a:r>
          </a:p>
          <a:p>
            <a:pPr>
              <a:spcBef>
                <a:spcPts val="1000"/>
              </a:spcBef>
              <a:defRPr b="1" sz="1400">
                <a:solidFill>
                  <a:srgbClr val="0369A1"/>
                </a:solidFill>
              </a:defRPr>
            </a:pPr>
            <a:r>
              <a:t>✔  Endpoint JSON Crudo Correcto: </a:t>
            </a:r>
            <a:r>
              <a:rPr b="0">
                <a:solidFill>
                  <a:srgbClr val="0F172A"/>
                </a:solidFill>
              </a:rPr>
              <a:t>Petición 'curl -s http://localhost:4000/api/docs.json' retorna el objeto JSON con openapi: '3.0.3'.</a:t>
            </a:r>
          </a:p>
          <a:p>
            <a:pPr>
              <a:spcBef>
                <a:spcPts val="1000"/>
              </a:spcBef>
              <a:defRPr b="1" sz="1400">
                <a:solidFill>
                  <a:srgbClr val="0369A1"/>
                </a:solidFill>
              </a:defRPr>
            </a:pPr>
            <a:r>
              <a:t>✔  Navegación UI Swagger Funcional: </a:t>
            </a:r>
            <a:r>
              <a:rPr b="0">
                <a:solidFill>
                  <a:srgbClr val="0F172A"/>
                </a:solidFill>
              </a:rPr>
              <a:t>Apertura de http://localhost:4000/api/docs rinde la interfaz gráfica con el tag 'Clientes (SIN AUTH)'.</a:t>
            </a:r>
          </a:p>
          <a:p>
            <a:pPr>
              <a:spcBef>
                <a:spcPts val="1000"/>
              </a:spcBef>
              <a:defRPr b="1" sz="1400">
                <a:solidFill>
                  <a:srgbClr val="0369A1"/>
                </a:solidFill>
              </a:defRPr>
            </a:pPr>
            <a:r>
              <a:t>✔  Ejecución Interactiva Exitosa: </a:t>
            </a:r>
            <a:r>
              <a:rPr b="0">
                <a:solidFill>
                  <a:srgbClr val="0F172A"/>
                </a:solidFill>
              </a:rPr>
              <a:t>Prueba de peticiones GET /api/clientes y POST /api/clientes directamente desde Swagger UI funcionando correctamente.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Arial"/>
              </a:defRPr>
            </a:pPr>
            <a:r>
              <a:t>APRENDIZAJE-EXPRESS | ISS-05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Arial"/>
              </a:defRPr>
            </a:pPr>
            <a:r>
              <a:t>Cierre y Siguiente Paso: Hacia ISS-06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371600" y="1828800"/>
            <a:ext cx="9448495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645920" y="2011680"/>
            <a:ext cx="8899855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369A1"/>
                </a:solidFill>
              </a:defRPr>
            </a:pPr>
            <a:r>
              <a:t>ISS-05 Completado con Éxito</a:t>
            </a:r>
          </a:p>
          <a:p>
            <a:pPr>
              <a:spcBef>
                <a:spcPts val="1400"/>
              </a:spcBef>
              <a:defRPr sz="1500">
                <a:solidFill>
                  <a:srgbClr val="0F172A"/>
                </a:solidFill>
              </a:defRPr>
            </a:pPr>
            <a:r>
              <a:t>La infraestructura de documentación OpenAPI 3.0.3 está desplegada y conectada al ciclo de vida de la aplicación Express.</a:t>
            </a:r>
          </a:p>
          <a:p>
            <a:pPr>
              <a:spcBef>
                <a:spcPts val="2400"/>
              </a:spcBef>
              <a:defRPr sz="1800" b="1">
                <a:solidFill>
                  <a:srgbClr val="0284C7"/>
                </a:solidFill>
              </a:defRPr>
            </a:pPr>
            <a:r>
              <a:t>¿Qué habilita el siguiente módulo? (ISS-06 — ProductType)</a:t>
            </a:r>
          </a:p>
          <a:p>
            <a:pPr>
              <a:spcBef>
                <a:spcPts val="800"/>
              </a:spcBef>
              <a:defRPr sz="1400">
                <a:solidFill>
                  <a:srgbClr val="0F172A"/>
                </a:solidFill>
              </a:defRPr>
            </a:pPr>
            <a:r>
              <a:t>En el ISS-06 replicaremos la arquitectura completa (Modelo, CRUD por capas, Seeder con Faker y especificación Swagger en product-types.swagger.ts) para la entidad Tipos de Producto sobre /api/tipos-producto.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