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1371600" y="1371600"/>
            <a:ext cx="9448495" cy="4114800"/>
          </a:xfrm>
          <a:prstGeom prst="roundRect">
            <a:avLst/>
          </a:prstGeom>
          <a:solidFill>
            <a:srgbClr val="1E293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400" b="1">
                <a:solidFill>
                  <a:srgbClr val="2563EB"/>
                </a:solidFill>
                <a:latin typeface="Arial"/>
              </a:defRPr>
            </a:pPr>
            <a:r>
              <a:t>APRENDIZAJES-EXPRESS: ISS-04</a:t>
            </a:r>
          </a:p>
          <a:p>
            <a:pPr algn="ctr">
              <a:spcBef>
                <a:spcPts val="1000"/>
              </a:spcBef>
              <a:defRPr sz="3200" b="1">
                <a:solidFill>
                  <a:srgbClr val="FFFFFF"/>
                </a:solidFill>
                <a:latin typeface="Arial"/>
              </a:defRPr>
            </a:pPr>
            <a:r>
              <a:t>Seeders con Faker &amp; Runner Orquestador</a:t>
            </a:r>
          </a:p>
          <a:p>
            <a:pPr algn="ctr">
              <a:spcBef>
                <a:spcPts val="1500"/>
              </a:spcBef>
              <a:defRPr sz="1600">
                <a:solidFill>
                  <a:srgbClr val="94A3B8"/>
                </a:solidFill>
                <a:latin typeface="Arial"/>
              </a:defRPr>
            </a:pPr>
            <a:r>
              <a:t>Generación de datos ficticios idempotentes por fuera del flujo HTTP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  <a:latin typeface="Arial"/>
              </a:defRPr>
            </a:pPr>
            <a:r>
              <a:t>ISS-04 — SEEDERS CON FAKER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  <a:latin typeface="Arial"/>
              </a:defRPr>
            </a:pPr>
            <a:r>
              <a:t>Poblar la BD con datos realistas e idempotentes sin pasar por la capa HTTP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413455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2563EB"/>
                </a:solidFill>
                <a:latin typeface="Arial"/>
              </a:defRPr>
            </a:pPr>
            <a:r>
              <a:t>1. ¿Qué es?</a:t>
            </a:r>
          </a:p>
          <a:p>
            <a:pPr>
              <a:spcBef>
                <a:spcPts val="1400"/>
              </a:spcBef>
              <a:defRPr sz="1400">
                <a:solidFill>
                  <a:srgbClr val="1E293B"/>
                </a:solidFill>
                <a:latin typeface="Arial"/>
              </a:defRPr>
            </a:pPr>
            <a:r>
              <a:t>Un mecanismo desacoplado del servidor Express para sembrar registros masivos en la BD usando la librería @faker-js/faker.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97680" y="1645920"/>
            <a:ext cx="3413455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2563EB"/>
                </a:solidFill>
                <a:latin typeface="Arial"/>
              </a:defRPr>
            </a:pPr>
            <a:r>
              <a:t>2. ¿Por qué existe?</a:t>
            </a:r>
          </a:p>
          <a:p>
            <a:pPr>
              <a:spcBef>
                <a:spcPts val="1400"/>
              </a:spcBef>
              <a:defRPr sz="1400">
                <a:solidFill>
                  <a:srgbClr val="1E293B"/>
                </a:solidFill>
                <a:latin typeface="Arial"/>
              </a:defRPr>
            </a:pPr>
            <a:r>
              <a:t>Permite probar consultas, paginaciones y rendimiento con datos realistas (nombres, emails, passwords hasheados) sin insertarlos manualmente.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63840" y="1645920"/>
            <a:ext cx="3413455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2563EB"/>
                </a:solidFill>
                <a:latin typeface="Arial"/>
              </a:defRPr>
            </a:pPr>
            <a:r>
              <a:t>3. ¿Por qué fuera de HTTP?</a:t>
            </a:r>
          </a:p>
          <a:p>
            <a:pPr>
              <a:spcBef>
                <a:spcPts val="1400"/>
              </a:spcBef>
              <a:defRPr sz="1400">
                <a:solidFill>
                  <a:srgbClr val="1E293B"/>
                </a:solidFill>
                <a:latin typeface="Arial"/>
              </a:defRPr>
            </a:pPr>
            <a:r>
              <a:t>Evita sobrecargar controladores/servicios y no depende de endpoints ni autenticación; interactúa directamente con los modelos de Sequelize.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  <a:latin typeface="Arial"/>
              </a:defRPr>
            </a:pPr>
            <a:r>
              <a:t>ISS-04 — SEEDERS CON FAKER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  <a:latin typeface="Arial"/>
              </a:defRPr>
            </a:pPr>
            <a:r>
              <a:t>El Seeder Runner actúa independientemente del ciclo de vida de Express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600" b="1">
                <a:solidFill>
                  <a:srgbClr val="0F172A"/>
                </a:solidFill>
                <a:latin typeface="Arial"/>
              </a:defRPr>
            </a:pPr>
            <a:r>
              <a:t>FLUJO TRADICIONAL HTTP (API)</a:t>
            </a:r>
          </a:p>
          <a:p>
            <a:pPr>
              <a:spcBef>
                <a:spcPts val="1000"/>
              </a:spcBef>
              <a:defRPr sz="1300">
                <a:solidFill>
                  <a:srgbClr val="64748B"/>
                </a:solidFill>
                <a:latin typeface="Arial"/>
              </a:defRPr>
            </a:pPr>
            <a:r>
              <a:t>Client Request ➔ Routes ➔ Controller ➔ Service ➔ Repository ➔ Model ➔ BD</a:t>
            </a:r>
            <a:br/>
            <a:br/>
            <a:r>
              <a:t>• Requiere servidor corriendo (npm run dev)</a:t>
            </a:r>
            <a:br/>
            <a:r>
              <a:t>• Pasa por validaciones HTTP y middlewares</a:t>
            </a:r>
            <a:br/>
            <a:r>
              <a:t>• Lento para siembras masivas de datos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09360" y="1645920"/>
            <a:ext cx="5150815" cy="4389120"/>
          </a:xfrm>
          <a:prstGeom prst="roundRect">
            <a:avLst/>
          </a:prstGeom>
          <a:solidFill>
            <a:srgbClr val="DBEAFE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600" b="1">
                <a:solidFill>
                  <a:srgbClr val="2563EB"/>
                </a:solidFill>
                <a:latin typeface="Arial"/>
              </a:defRPr>
            </a:pPr>
            <a:r>
              <a:t>FLUJO DIRECTO DE SEEDER (CLI)</a:t>
            </a:r>
          </a:p>
          <a:p>
            <a:pPr>
              <a:spcBef>
                <a:spcPts val="1000"/>
              </a:spcBef>
              <a:defRPr sz="1300">
                <a:solidFill>
                  <a:srgbClr val="0F172A"/>
                </a:solidFill>
                <a:latin typeface="Arial"/>
              </a:defRPr>
            </a:pPr>
            <a:r>
              <a:t>npm run db:seed ➔ SeedersRunner ➔ clients.seeder.ts ➔ ClientModel ➔ BD</a:t>
            </a:r>
            <a:br/>
            <a:br/>
            <a:r>
              <a:t>• Ejecución CLI en proceso aislado</a:t>
            </a:r>
            <a:br/>
            <a:r>
              <a:t>• Conexión temporal a Sequelize y cierre automático</a:t>
            </a:r>
            <a:br/>
            <a:r>
              <a:t>• Inserta directamente mediante arreglos y bulkCreate/insert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  <a:latin typeface="Arial"/>
              </a:defRPr>
            </a:pPr>
            <a:r>
              <a:t>ISS-04 — SEEDERS CON FAKER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  <a:latin typeface="Arial"/>
              </a:defRPr>
            </a:pPr>
            <a:r>
              <a:t>Resolución de conteos en 3 niveles de prioridad: CLI ➔ ENV ➔ DEFAULT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645920"/>
          <a:ext cx="10728655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4114800"/>
                <a:gridCol w="4327855"/>
              </a:tblGrid>
              <a:tr h="1028700"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FFFFFF"/>
                          </a:solidFill>
                        </a:defRPr>
                      </a:pPr>
                      <a:r>
                        <a:t>Prioridad / Nivel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FFFFFF"/>
                          </a:solidFill>
                        </a:defRPr>
                      </a:pPr>
                      <a:r>
                        <a:t>Mecanismo de Configuración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400">
                          <a:solidFill>
                            <a:srgbClr val="FFFFFF"/>
                          </a:solidFill>
                        </a:defRPr>
                      </a:pPr>
                      <a:r>
                        <a:t>Ejemplo de Comando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E293B"/>
                          </a:solidFill>
                        </a:defRPr>
                      </a:pPr>
                      <a:r>
                        <a:t>1. Máxima (CLI)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E293B"/>
                          </a:solidFill>
                        </a:defRPr>
                      </a:pPr>
                      <a:r>
                        <a:t>Argumentos pasados directamente por consola (--clients=N)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E293B"/>
                          </a:solidFill>
                        </a:defRPr>
                      </a:pPr>
                      <a:r>
                        <a:t>npm run db:seed -- --clients=20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E293B"/>
                          </a:solidFill>
                        </a:defRPr>
                      </a:pPr>
                      <a:r>
                        <a:t>2. Media (ENV)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E293B"/>
                          </a:solidFill>
                        </a:defRPr>
                      </a:pPr>
                      <a:r>
                        <a:t>Variables de entorno configuradas en .env o CLI (SEED_CLIENTS)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E293B"/>
                          </a:solidFill>
                        </a:defRPr>
                      </a:pPr>
                      <a:r>
                        <a:t>SEED_CLIENTS=5 npm run db:seed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</a:tr>
              <a:tr h="10287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E293B"/>
                          </a:solidFill>
                        </a:defRPr>
                      </a:pPr>
                      <a:r>
                        <a:t>3. Base (Default)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E293B"/>
                          </a:solidFill>
                        </a:defRPr>
                      </a:pPr>
                      <a:r>
                        <a:t>Valores por defecto declarados en src/database/seeders/counts.ts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E293B"/>
                          </a:solidFill>
                        </a:defRPr>
                      </a:pPr>
                      <a:r>
                        <a:t>npm run db:seed (Usa DEFAULT = 10)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  <a:latin typeface="Arial"/>
              </a:defRPr>
            </a:pPr>
            <a:r>
              <a:t>ISS-04 — SEEDERS CON FAKER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  <a:latin typeface="Arial"/>
              </a:defRPr>
            </a:pPr>
            <a:r>
              <a:t>Estructura del Seeder: Limpieza previa, Faker y Hasheo seguro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486400" cy="4389120"/>
          </a:xfrm>
          <a:prstGeom prst="roundRect">
            <a:avLst/>
          </a:prstGeom>
          <a:solidFill>
            <a:srgbClr val="0F172A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>
                <a:solidFill>
                  <a:srgbClr val="38BDF8"/>
                </a:solidFill>
                <a:latin typeface="Courier New"/>
              </a:defRPr>
            </a:pPr>
            <a:r>
              <a:t>export const seedClients = async (count: number) =&gt; {</a:t>
            </a:r>
            <a:br/>
            <a:r>
              <a:t>  // 1. Limpieza/Truncado (Idempotencia)</a:t>
            </a:r>
            <a:br/>
            <a:r>
              <a:t>  await Client.destroy({ truncate: true, cascade: true });</a:t>
            </a:r>
            <a:br/>
            <a:br/>
            <a:r>
              <a:t>  // 2. Hasheo previo de contraseña compartida</a:t>
            </a:r>
            <a:br/>
            <a:r>
              <a:t>  const hashedPassword = await bcrypt.hash('Client123!', 12);</a:t>
            </a:r>
            <a:br/>
            <a:br/>
            <a:r>
              <a:t>  // 3. Bucle Faker</a:t>
            </a:r>
            <a:br/>
            <a:r>
              <a:t>  for (let i = 0; i &lt; count; i++) {</a:t>
            </a:r>
            <a:br/>
            <a:r>
              <a:t>    await Client.create({</a:t>
            </a:r>
            <a:br/>
            <a:r>
              <a:t>      first_name: faker.person.firstName(),</a:t>
            </a:r>
            <a:br/>
            <a:r>
              <a:t>      last_name: faker.person.lastName(),</a:t>
            </a:r>
            <a:br/>
            <a:r>
              <a:t>      email: faker.internet.email().toLowerCase(),</a:t>
            </a:r>
            <a:br/>
            <a:r>
              <a:t>      password: hashedPassword,</a:t>
            </a:r>
            <a:br/>
            <a:r>
              <a:t>      status: 'active'</a:t>
            </a:r>
            <a:br/>
            <a:r>
              <a:t>    });</a:t>
            </a:r>
            <a:br/>
            <a:r>
              <a:t>  }</a:t>
            </a:r>
            <a:br/>
            <a:r>
              <a:t>};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92240" y="1645920"/>
            <a:ext cx="4967935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600">
                <a:solidFill>
                  <a:srgbClr val="2563EB"/>
                </a:solidFill>
              </a:defRPr>
            </a:pPr>
            <a:r>
              <a:t>ASPECTOS CLAVE DEL CÓDIGO</a:t>
            </a:r>
          </a:p>
          <a:p>
            <a:pPr>
              <a:spcBef>
                <a:spcPts val="800"/>
              </a:spcBef>
              <a:defRPr sz="1300">
                <a:solidFill>
                  <a:srgbClr val="1E293B"/>
                </a:solidFill>
              </a:defRPr>
            </a:pPr>
            <a:r>
              <a:t>• Idempotencia Garantizada: Borra los registros anteriores antes de sembrar nuevos.</a:t>
            </a:r>
          </a:p>
          <a:p>
            <a:pPr>
              <a:spcBef>
                <a:spcPts val="800"/>
              </a:spcBef>
              <a:defRPr sz="1300">
                <a:solidFill>
                  <a:srgbClr val="1E293B"/>
                </a:solidFill>
              </a:defRPr>
            </a:pPr>
            <a:r>
              <a:t>• Optimizacion de Hash: Hashea la contraseña una sola vez fuera del bucle para mejorar la velocidad.</a:t>
            </a:r>
          </a:p>
          <a:p>
            <a:pPr>
              <a:spcBef>
                <a:spcPts val="800"/>
              </a:spcBef>
              <a:defRPr sz="1300">
                <a:solidFill>
                  <a:srgbClr val="1E293B"/>
                </a:solidFill>
              </a:defRPr>
            </a:pPr>
            <a:r>
              <a:t>• Generación Realista: Usa faker.person y faker.internet para crear mails y nombres verosímiles.</a:t>
            </a:r>
          </a:p>
          <a:p>
            <a:pPr>
              <a:spcBef>
                <a:spcPts val="800"/>
              </a:spcBef>
              <a:defRPr sz="1300">
                <a:solidFill>
                  <a:srgbClr val="1E293B"/>
                </a:solidFill>
              </a:defRPr>
            </a:pPr>
            <a:r>
              <a:t>• Respeto de Hooks: Al usar Client.create o model.bulkCreate, mantiene la integridad de los datos.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  <a:latin typeface="Arial"/>
              </a:defRPr>
            </a:pPr>
            <a:r>
              <a:t>ISS-04 — SEEDERS CON FAKER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  <a:latin typeface="Arial"/>
              </a:defRPr>
            </a:pPr>
            <a:r>
              <a:t>El Runner ejecuta la secuencia completa de seeders y cierra la conexión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2011680"/>
            <a:ext cx="2560320" cy="36576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500">
                <a:solidFill>
                  <a:srgbClr val="0F172A"/>
                </a:solidFill>
              </a:defRPr>
            </a:pPr>
            <a:r>
              <a:t>1. Conexión BD</a:t>
            </a:r>
          </a:p>
          <a:p>
            <a:pPr>
              <a:spcBef>
                <a:spcPts val="1200"/>
              </a:spcBef>
              <a:defRPr sz="1200">
                <a:solidFill>
                  <a:srgbClr val="1E293B"/>
                </a:solidFill>
              </a:defRPr>
            </a:pPr>
            <a:r>
              <a:t>Inicializa sequelize.authenticate() y valida credenciales.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29000" y="2011680"/>
            <a:ext cx="2560320" cy="36576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500">
                <a:solidFill>
                  <a:srgbClr val="0F172A"/>
                </a:solidFill>
              </a:defRPr>
            </a:pPr>
            <a:r>
              <a:t>2. Parseo Conteos</a:t>
            </a:r>
          </a:p>
          <a:p>
            <a:pPr>
              <a:spcBef>
                <a:spcPts val="1200"/>
              </a:spcBef>
              <a:defRPr sz="1200">
                <a:solidFill>
                  <a:srgbClr val="1E293B"/>
                </a:solidFill>
              </a:defRPr>
            </a:pPr>
            <a:r>
              <a:t>Llama a resolveSeedCounts() resolviendo argumentos CLI y variables de entorno.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26480" y="2011680"/>
            <a:ext cx="2560320" cy="3657600"/>
          </a:xfrm>
          <a:prstGeom prst="roundRect">
            <a:avLst/>
          </a:prstGeom>
          <a:solidFill>
            <a:srgbClr val="FFFFFF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500">
                <a:solidFill>
                  <a:srgbClr val="2563EB"/>
                </a:solidFill>
              </a:defRPr>
            </a:pPr>
            <a:r>
              <a:t>3. Ejecución</a:t>
            </a:r>
          </a:p>
          <a:p>
            <a:pPr>
              <a:spcBef>
                <a:spcPts val="1200"/>
              </a:spcBef>
              <a:defRPr sz="1200">
                <a:solidFill>
                  <a:srgbClr val="1E293B"/>
                </a:solidFill>
              </a:defRPr>
            </a:pPr>
            <a:r>
              <a:t>Invoca seedClients(counts.clients) y los futuros seeders de las otras features.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823960" y="2011680"/>
            <a:ext cx="2560320" cy="36576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500">
                <a:solidFill>
                  <a:srgbClr val="0F172A"/>
                </a:solidFill>
              </a:defRPr>
            </a:pPr>
            <a:r>
              <a:t>4. Cierre Limpio</a:t>
            </a:r>
          </a:p>
          <a:p>
            <a:pPr>
              <a:spcBef>
                <a:spcPts val="1200"/>
              </a:spcBef>
              <a:defRPr sz="1200">
                <a:solidFill>
                  <a:srgbClr val="1E293B"/>
                </a:solidFill>
              </a:defRPr>
            </a:pPr>
            <a:r>
              <a:t>Imprime reporte en consola y ejecuta process.exit(0) o sequelize.close().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563EB"/>
                </a:solidFill>
                <a:latin typeface="Arial"/>
              </a:defRPr>
            </a:pPr>
            <a:r>
              <a:t>ISS-04 — SEEDERS CON FAKER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  <a:latin typeface="Arial"/>
              </a:defRPr>
            </a:pPr>
            <a:r>
              <a:t>Criterios de Cierre GATE para aprobar la siembra de datos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8655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16A3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b="1" sz="1800">
                <a:solidFill>
                  <a:srgbClr val="16A34A"/>
                </a:solidFill>
              </a:defRPr>
            </a:pPr>
            <a:r>
              <a:t>CHECKLIST DE VERIFICACIÓN (DEFINITION OF DONE)</a:t>
            </a:r>
          </a:p>
          <a:p>
            <a:pPr>
              <a:spcBef>
                <a:spcPts val="1200"/>
              </a:spcBef>
              <a:defRPr sz="1400">
                <a:solidFill>
                  <a:srgbClr val="1E293B"/>
                </a:solidFill>
              </a:defRPr>
            </a:pPr>
            <a:r>
              <a:t>✔ Script npm run db:seed configurado en package.json apuntando a src/database/seeders/index.ts.</a:t>
            </a:r>
          </a:p>
          <a:p>
            <a:pPr>
              <a:spcBef>
                <a:spcPts val="1200"/>
              </a:spcBef>
              <a:defRPr sz="1400">
                <a:solidFill>
                  <a:srgbClr val="1E293B"/>
                </a:solidFill>
              </a:defRPr>
            </a:pPr>
            <a:r>
              <a:t>✔ Compilador TypeScript en verde: npx tsc --noEmit finaliza sin errores.</a:t>
            </a:r>
          </a:p>
          <a:p>
            <a:pPr>
              <a:spcBef>
                <a:spcPts val="1200"/>
              </a:spcBef>
              <a:defRPr sz="1400">
                <a:solidFill>
                  <a:srgbClr val="1E293B"/>
                </a:solidFill>
              </a:defRPr>
            </a:pPr>
            <a:r>
              <a:t>✔ Idempotencia comprobada: Ejecutar el seeder repetidamente no genera duplicados ni rompe claves primarias.</a:t>
            </a:r>
          </a:p>
          <a:p>
            <a:pPr>
              <a:spcBef>
                <a:spcPts val="1200"/>
              </a:spcBef>
              <a:defRPr sz="1400">
                <a:solidFill>
                  <a:srgbClr val="1E293B"/>
                </a:solidFill>
              </a:defRPr>
            </a:pPr>
            <a:r>
              <a:t>✔ Flexibilidad de conteo: npm run db:seed -- --clients=20 siembra exactamente 20 clientes en la BD.</a:t>
            </a:r>
          </a:p>
          <a:p>
            <a:pPr>
              <a:spcBef>
                <a:spcPts val="1200"/>
              </a:spcBef>
              <a:defRPr sz="1400">
                <a:solidFill>
                  <a:srgbClr val="1E293B"/>
                </a:solidFill>
              </a:defRPr>
            </a:pPr>
            <a:r>
              <a:t>✔ Verificación en BD: Consulta SQL SELECT COUNT(*) FROM clients confirma la cantidad sembrada.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1371600" y="1645920"/>
            <a:ext cx="9448495" cy="3840480"/>
          </a:xfrm>
          <a:prstGeom prst="roundRect">
            <a:avLst/>
          </a:prstGeom>
          <a:solidFill>
            <a:srgbClr val="1E293B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2000" b="1">
                <a:solidFill>
                  <a:srgbClr val="16A34A"/>
                </a:solidFill>
              </a:defRPr>
            </a:pPr>
            <a:r>
              <a:t>¡ISS-04 COMPLETADO CON ÉXITO!</a:t>
            </a:r>
          </a:p>
          <a:p>
            <a:pPr algn="ctr">
              <a:spcBef>
                <a:spcPts val="1000"/>
              </a:spcBef>
              <a:defRPr sz="2800" b="1">
                <a:solidFill>
                  <a:srgbClr val="FFFFFF"/>
                </a:solidFill>
              </a:defRPr>
            </a:pPr>
            <a:r>
              <a:t>Siguiente Hito: ISS-05 — Swagger / OpenAPI</a:t>
            </a:r>
          </a:p>
          <a:p>
            <a:pPr algn="ctr">
              <a:spcBef>
                <a:spcPts val="1500"/>
              </a:spcBef>
              <a:defRPr sz="1600">
                <a:solidFill>
                  <a:srgbClr val="94A3B8"/>
                </a:solidFill>
              </a:defRPr>
            </a:pPr>
            <a:r>
              <a:t>Documentación interactiva OpenAPI 3.0 de la API Client en la etiqueta SIN AUTH.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