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0F172A"/>
                </a:solidFill>
                <a:latin typeface="Georgia"/>
              </a:defRPr>
            </a:pPr>
            <a:r>
              <a:t>Aprendizaje-Express — ISS-03</a:t>
            </a:r>
          </a:p>
          <a:p>
            <a:pPr>
              <a:spcBef>
                <a:spcPts val="1200"/>
              </a:spcBef>
              <a:defRPr sz="2200">
                <a:solidFill>
                  <a:srgbClr val="2563EB"/>
                </a:solidFill>
                <a:latin typeface="Verdana"/>
              </a:defRPr>
            </a:pPr>
            <a:r>
              <a:t>Feature Client: CRUD por Capas A…E (Arquitectura Limpia)</a:t>
            </a:r>
          </a:p>
          <a:p>
            <a:pPr>
              <a:spcBef>
                <a:spcPts val="1600"/>
              </a:spcBef>
              <a:defRPr sz="1400">
                <a:solidFill>
                  <a:srgbClr val="64748B"/>
                </a:solidFill>
                <a:latin typeface="Verdana"/>
              </a:defRPr>
            </a:pPr>
            <a:r>
              <a:t>Modelos Sequelize, Hooks de bcrypt, DTOs, Repositorio, Servicio con Borrado Lógico, Controlador y Rutas REST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Propósito del ISS-03: Despliegue de la Arquitectura por Capas</a:t>
            </a:r>
          </a:p>
          <a:p>
            <a:pPr>
              <a:spcBef>
                <a:spcPts val="400"/>
              </a:spcBef>
              <a:defRPr sz="1300">
                <a:solidFill>
                  <a:srgbClr val="64748B"/>
                </a:solidFill>
                <a:latin typeface="Verdana"/>
              </a:defRPr>
            </a:pPr>
            <a:r>
              <a:t>Creación de la primera entidad de dominio (Client) sobre la ruta /api/clientes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011680"/>
            <a:ext cx="33832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800" b="1">
                <a:solidFill>
                  <a:srgbClr val="0F172A"/>
                </a:solidFill>
                <a:latin typeface="Georgia"/>
              </a:defRPr>
            </a:pPr>
            <a:r>
              <a:t>Desacoplamiento Total</a:t>
            </a:r>
          </a:p>
          <a:p>
            <a:pPr>
              <a:spcBef>
                <a:spcPts val="12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t>Se separan las responsabilidades en 5 capas estrictas: HTTP → Controller → Service → Repository → Model → BD.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97680" y="2011680"/>
            <a:ext cx="33832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64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800" b="1">
                <a:solidFill>
                  <a:srgbClr val="0F172A"/>
                </a:solidFill>
                <a:latin typeface="Georgia"/>
              </a:defRPr>
            </a:pPr>
            <a:r>
              <a:t>Seguridad &amp; Criptografía</a:t>
            </a:r>
          </a:p>
          <a:p>
            <a:pPr>
              <a:spcBef>
                <a:spcPts val="12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t>Hasheo automático de contraseñas con bcrypt (12 rondas) integrado en hooks del modelo Sequelize.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63840" y="2011680"/>
            <a:ext cx="33832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64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800" b="1">
                <a:solidFill>
                  <a:srgbClr val="0F172A"/>
                </a:solidFill>
                <a:latin typeface="Georgia"/>
              </a:defRPr>
            </a:pPr>
            <a:r>
              <a:t>Persistencia &amp; Borrado Lógico</a:t>
            </a:r>
          </a:p>
          <a:p>
            <a:pPr>
              <a:spcBef>
                <a:spcPts val="12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t>Soporte de borrado físico e implementación de borrado lógico preservando historial (status = 'inactive').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La Cadena de Responsabilidades en 5 Capas</a:t>
            </a:r>
          </a:p>
          <a:p>
            <a:pPr>
              <a:spcBef>
                <a:spcPts val="400"/>
              </a:spcBef>
              <a:defRPr sz="1300">
                <a:solidFill>
                  <a:srgbClr val="64748B"/>
                </a:solidFill>
                <a:latin typeface="Verdana"/>
              </a:defRPr>
            </a:pPr>
            <a:r>
              <a:t>Flujo atómico de una petición HTTP en la feature Clients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828800"/>
            <a:ext cx="10728655" cy="777240"/>
          </a:xfrm>
          <a:prstGeom prst="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500" b="1">
                <a:solidFill>
                  <a:srgbClr val="2563EB"/>
                </a:solidFill>
                <a:latin typeface="Georgia"/>
              </a:defRPr>
            </a:pPr>
            <a:r>
              <a:t>1. Controller: </a:t>
            </a:r>
            <a:r>
              <a:rPr sz="1300" b="0">
                <a:solidFill>
                  <a:srgbClr val="1E293B"/>
                </a:solidFill>
                <a:latin typeface="Verdana"/>
              </a:rPr>
              <a:t>Expone handlers HTTP, valida parámetros de entrada y formatea respuestas con BaseController.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2743200"/>
            <a:ext cx="10728655" cy="777240"/>
          </a:xfrm>
          <a:prstGeom prst="rect">
            <a:avLst/>
          </a:prstGeom>
          <a:solidFill>
            <a:srgbClr val="FFFFFF"/>
          </a:solidFill>
          <a:ln>
            <a:solidFill>
              <a:srgbClr val="64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500" b="1">
                <a:solidFill>
                  <a:srgbClr val="2563EB"/>
                </a:solidFill>
                <a:latin typeface="Georgia"/>
              </a:defRPr>
            </a:pPr>
            <a:r>
              <a:t>2. Service: </a:t>
            </a:r>
            <a:r>
              <a:rPr sz="1300" b="0">
                <a:solidFill>
                  <a:srgbClr val="1E293B"/>
                </a:solidFill>
                <a:latin typeface="Verdana"/>
              </a:rPr>
              <a:t>Aplica reglas de negocio (borrado lógico, unicidad de correo) y maneja excepciones con AppError.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657600"/>
            <a:ext cx="10728655" cy="777240"/>
          </a:xfrm>
          <a:prstGeom prst="rect">
            <a:avLst/>
          </a:prstGeom>
          <a:solidFill>
            <a:srgbClr val="FFFFFF"/>
          </a:solidFill>
          <a:ln>
            <a:solidFill>
              <a:srgbClr val="64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500" b="1">
                <a:solidFill>
                  <a:srgbClr val="2563EB"/>
                </a:solidFill>
                <a:latin typeface="Georgia"/>
              </a:defRPr>
            </a:pPr>
            <a:r>
              <a:t>3. Repository: </a:t>
            </a:r>
            <a:r>
              <a:rPr sz="1300" b="0">
                <a:solidFill>
                  <a:srgbClr val="1E293B"/>
                </a:solidFill>
                <a:latin typeface="Verdana"/>
              </a:rPr>
              <a:t>Aísla las consultas de acceso a datos de Sequelize (findAll, findById, create, update).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72000"/>
            <a:ext cx="10728655" cy="777240"/>
          </a:xfrm>
          <a:prstGeom prst="rect">
            <a:avLst/>
          </a:prstGeom>
          <a:solidFill>
            <a:srgbClr val="FFFFFF"/>
          </a:solidFill>
          <a:ln>
            <a:solidFill>
              <a:srgbClr val="64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500" b="1">
                <a:solidFill>
                  <a:srgbClr val="2563EB"/>
                </a:solidFill>
                <a:latin typeface="Georgia"/>
              </a:defRPr>
            </a:pPr>
            <a:r>
              <a:t>4. Model: </a:t>
            </a:r>
            <a:r>
              <a:rPr sz="1300" b="0">
                <a:solidFill>
                  <a:srgbClr val="1E293B"/>
                </a:solidFill>
                <a:latin typeface="Verdana"/>
              </a:rPr>
              <a:t>Define el esquema Sequelize de la tabla 'clients', tipos TypeScript y hooks de bcrypt.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5486400"/>
            <a:ext cx="10728655" cy="777240"/>
          </a:xfrm>
          <a:prstGeom prst="rect">
            <a:avLst/>
          </a:prstGeom>
          <a:solidFill>
            <a:srgbClr val="FFFFFF"/>
          </a:solidFill>
          <a:ln>
            <a:solidFill>
              <a:srgbClr val="64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37160"/>
          <a:lstStyle/>
          <a:p>
            <a:pPr algn="ctr">
              <a:defRPr sz="1500" b="1">
                <a:solidFill>
                  <a:srgbClr val="2563EB"/>
                </a:solidFill>
                <a:latin typeface="Georgia"/>
              </a:defRPr>
            </a:pPr>
            <a:r>
              <a:t>5. Database: </a:t>
            </a:r>
            <a:r>
              <a:rPr sz="1300" b="0">
                <a:solidFill>
                  <a:srgbClr val="1E293B"/>
                </a:solidFill>
                <a:latin typeface="Verdana"/>
              </a:rPr>
              <a:t>Tabla física 'clients' en la BD relacional sincronizada automáticamente por la ORM.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Capa 1 — Modelo Sequelize e Hooks Criptográficos</a:t>
            </a:r>
          </a:p>
          <a:p>
            <a:pPr>
              <a:spcBef>
                <a:spcPts val="400"/>
              </a:spcBef>
              <a:defRPr sz="1300">
                <a:solidFill>
                  <a:srgbClr val="64748B"/>
                </a:solidFill>
                <a:latin typeface="Verdana"/>
              </a:defRPr>
            </a:pPr>
            <a:r>
              <a:t>Protección de credenciales mediante bcrypt a nivel de infraestructura ORM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212080" cy="438912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600" b="1">
                <a:solidFill>
                  <a:srgbClr val="0F172A"/>
                </a:solidFill>
                <a:latin typeface="Georgia"/>
              </a:defRPr>
            </a:pPr>
            <a:r>
              <a:t>Definición del Modelo (client.model.ts)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t>• Mapea la tabla 'clients' con atributos TypeScript en Sequelize.</a:t>
            </a:r>
            <a:br/>
            <a:r>
              <a:t>• Campos: id, name, email, password_hash, status ('active'/'inactive'), timestamps.</a:t>
            </a:r>
            <a:br/>
            <a:r>
              <a:t>• Garantiza que la propiedad 'password_hash' nunca se guarde en texto claro.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48095" y="1828800"/>
            <a:ext cx="5212080" cy="4389120"/>
          </a:xfrm>
          <a:prstGeom prst="roundRect">
            <a:avLst/>
          </a:prstGeom>
          <a:solidFill>
            <a:srgbClr val="0F172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600" b="1">
                <a:solidFill>
                  <a:srgbClr val="FFFFFF"/>
                </a:solidFill>
                <a:latin typeface="Georgia"/>
              </a:defRPr>
            </a:pPr>
            <a:r>
              <a:t>Hooks de Bcrypt (beforeCreate / beforeUpdate)</a:t>
            </a:r>
          </a:p>
          <a:p>
            <a:pPr>
              <a:spcBef>
                <a:spcPts val="1400"/>
              </a:spcBef>
              <a:defRPr sz="1200">
                <a:solidFill>
                  <a:srgbClr val="93C5FD"/>
                </a:solidFill>
                <a:latin typeface="Courier New"/>
              </a:defRPr>
            </a:pPr>
            <a:r>
              <a:t>Client.beforeCreate(async (client) =&gt; {</a:t>
            </a:r>
            <a:br/>
            <a:r>
              <a:t>  if (client.password_hash) {</a:t>
            </a:r>
            <a:br/>
            <a:r>
              <a:t>    const salt = await bcrypt.genSalt(12);</a:t>
            </a:r>
            <a:br/>
            <a:r>
              <a:t>    client.password_hash = await bcrypt.hash(client.password_hash, salt);</a:t>
            </a:r>
            <a:br/>
            <a:r>
              <a:t>  }</a:t>
            </a:r>
            <a:br/>
            <a:r>
              <a:t>});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Capa 2 — DTOs y Contratos de Entrada/Salida</a:t>
            </a:r>
          </a:p>
          <a:p>
            <a:pPr>
              <a:spcBef>
                <a:spcPts val="400"/>
              </a:spcBef>
              <a:defRPr sz="1300">
                <a:solidFill>
                  <a:srgbClr val="64748B"/>
                </a:solidFill>
                <a:latin typeface="Verdana"/>
              </a:defRPr>
            </a:pPr>
            <a:r>
              <a:t>Saneamiento de payloads y prevención de fuga de hashes sensibles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120640" cy="20116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82880" lIns="182880" rIns="182880"/>
          <a:lstStyle/>
          <a:p>
            <a:pPr algn="ctr">
              <a:defRPr sz="1600" b="1">
                <a:solidFill>
                  <a:srgbClr val="2563EB"/>
                </a:solidFill>
                <a:latin typeface="Georgia"/>
              </a:defRPr>
            </a:pPr>
            <a:r>
              <a:t>CreateClientDto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t>Valida que name, email y password_hash vengan presentes al crear un cliente.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828800"/>
            <a:ext cx="5120640" cy="20116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82880" lIns="182880" rIns="182880"/>
          <a:lstStyle/>
          <a:p>
            <a:pPr algn="ctr">
              <a:defRPr sz="1600" b="1">
                <a:solidFill>
                  <a:srgbClr val="2563EB"/>
                </a:solidFill>
                <a:latin typeface="Georgia"/>
              </a:defRPr>
            </a:pPr>
            <a:r>
              <a:t>UpdateClientDto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t>Permite actualización completa de los datos del cliente (PUT).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114800"/>
            <a:ext cx="5120640" cy="20116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82880" lIns="182880" rIns="182880"/>
          <a:lstStyle/>
          <a:p>
            <a:pPr algn="ctr">
              <a:defRPr sz="1600" b="1">
                <a:solidFill>
                  <a:srgbClr val="2563EB"/>
                </a:solidFill>
                <a:latin typeface="Georgia"/>
              </a:defRPr>
            </a:pPr>
            <a:r>
              <a:t>PatchClientDto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t>Permite actualización parcial opcional de campos (PATCH).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4114800"/>
            <a:ext cx="5120640" cy="201168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82880" lIns="182880" rIns="182880"/>
          <a:lstStyle/>
          <a:p>
            <a:pPr algn="ctr">
              <a:defRPr sz="1600" b="1">
                <a:solidFill>
                  <a:srgbClr val="2563EB"/>
                </a:solidFill>
                <a:latin typeface="Georgia"/>
              </a:defRPr>
            </a:pPr>
            <a:r>
              <a:t>ClientResponseDto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t>Filtra explícitamente el campo password_hash para no retornarlo en JSON de respuesta.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Capa 3 — ClientsRepository (Acceso a Datos)</a:t>
            </a:r>
          </a:p>
          <a:p>
            <a:pPr>
              <a:spcBef>
                <a:spcPts val="400"/>
              </a:spcBef>
              <a:defRPr sz="1300">
                <a:solidFill>
                  <a:srgbClr val="64748B"/>
                </a:solidFill>
                <a:latin typeface="Verdana"/>
              </a:defRPr>
            </a:pPr>
            <a:r>
              <a:t>Aislamiento directo de las operaciones de lectura y escritura de Sequelize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10728655" cy="438912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800" b="1">
                <a:solidFill>
                  <a:srgbClr val="0F172A"/>
                </a:solidFill>
                <a:latin typeface="Georgia"/>
              </a:defRPr>
            </a:pPr>
            <a:r>
              <a:t>Métodos del Repositorio (clients.repository.ts)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findAll(): </a:t>
            </a:r>
            <a:r>
              <a:rPr sz="1300" b="0">
                <a:solidFill>
                  <a:srgbClr val="1E293B"/>
                </a:solidFill>
                <a:latin typeface="Verdana"/>
              </a:rPr>
              <a:t>Retorna todos los clientes registrados en la base de datos.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findById(id): </a:t>
            </a:r>
            <a:r>
              <a:rPr sz="1300" b="0">
                <a:solidFill>
                  <a:srgbClr val="1E293B"/>
                </a:solidFill>
                <a:latin typeface="Verdana"/>
              </a:rPr>
              <a:t>Busca un cliente por su clave primaria ID (retorna null si no existe).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findByEmail(email): </a:t>
            </a:r>
            <a:r>
              <a:rPr sz="1300" b="0">
                <a:solidFill>
                  <a:srgbClr val="1E293B"/>
                </a:solidFill>
                <a:latin typeface="Verdana"/>
              </a:rPr>
              <a:t>Busca un cliente por dirección de correo electrónico para validar duplicidades.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create(data): </a:t>
            </a:r>
            <a:r>
              <a:rPr sz="1300" b="0">
                <a:solidFill>
                  <a:srgbClr val="1E293B"/>
                </a:solidFill>
                <a:latin typeface="Verdana"/>
              </a:rPr>
              <a:t>Persiste un nuevo registro en la tabla clients ejecutando los hooks del modelo.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update(id, data): </a:t>
            </a:r>
            <a:r>
              <a:rPr sz="1300" b="0">
                <a:solidFill>
                  <a:srgbClr val="1E293B"/>
                </a:solidFill>
                <a:latin typeface="Verdana"/>
              </a:rPr>
              <a:t>Actualiza los campos de un cliente existente por su ID.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delete(id): </a:t>
            </a:r>
            <a:r>
              <a:rPr sz="1300" b="0">
                <a:solidFill>
                  <a:srgbClr val="1E293B"/>
                </a:solidFill>
                <a:latin typeface="Verdana"/>
              </a:rPr>
              <a:t>Ejecuta un borrado físico DELETE en la tabla clients.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Capa 4 — ClientsService (Lógica de Negocio)</a:t>
            </a:r>
          </a:p>
          <a:p>
            <a:pPr>
              <a:spcBef>
                <a:spcPts val="400"/>
              </a:spcBef>
              <a:defRPr sz="1300">
                <a:solidFill>
                  <a:srgbClr val="64748B"/>
                </a:solidFill>
                <a:latin typeface="Verdana"/>
              </a:defRPr>
            </a:pPr>
            <a:r>
              <a:t>Reglas de dominio, borrado lógico y manejo centralizado con AppError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212080" cy="438912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600" b="1">
                <a:solidFill>
                  <a:srgbClr val="0F172A"/>
                </a:solidFill>
                <a:latin typeface="Georgia"/>
              </a:defRPr>
            </a:pPr>
            <a:r>
              <a:t>Validaciones e Invariantes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t>• Verificación de Duplicidad: Al crear un cliente, consulta si el email ya existe lanzando AppError('Email ya registrado', 409).</a:t>
            </a:r>
            <a:br/>
            <a:br/>
            <a:r>
              <a:t>• Verificación de Existencia: Al buscar o actualizar por ID, si el cliente es null lanza AppError('Cliente no encontrado', 404).</a:t>
            </a:r>
            <a:br/>
            <a:br/>
            <a:r>
              <a:t>• Transformación DTO: Mapea la salida mediante toUserResponse.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48095" y="182880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600" b="1">
                <a:solidFill>
                  <a:srgbClr val="2563EB"/>
                </a:solidFill>
                <a:latin typeface="Georgia"/>
              </a:defRPr>
            </a:pPr>
            <a:r>
              <a:t>Borrado Lógico (deleteLogical)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t>• En lugar de ejecutar una instrucción DELETE en la BD, el servicio cambia el campo status a 'inactive'.</a:t>
            </a:r>
            <a:br/>
            <a:br/>
            <a:r>
              <a:t>• Preserva la integridad referencial histórica con ventas u otros módulos.</a:t>
            </a:r>
            <a:br/>
            <a:br/>
            <a:r>
              <a:t>• Reutiliza el método update del repositorio enviando { status: 'inactive' }.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Capa 5 — ClientsController y BaseController</a:t>
            </a:r>
          </a:p>
          <a:p>
            <a:pPr>
              <a:spcBef>
                <a:spcPts val="400"/>
              </a:spcBef>
              <a:defRPr sz="1300">
                <a:solidFill>
                  <a:srgbClr val="64748B"/>
                </a:solidFill>
                <a:latin typeface="Verdana"/>
              </a:defRPr>
            </a:pPr>
            <a:r>
              <a:t>Manejo estandarizado de peticiones HTTP e inyección de respuestas estructuradas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10728655" cy="438912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800" b="1">
                <a:solidFill>
                  <a:srgbClr val="0F172A"/>
                </a:solidFill>
                <a:latin typeface="Georgia"/>
              </a:defRPr>
            </a:pPr>
            <a:r>
              <a:t>Anatomía de ClientsController (extends BaseController)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BaseController: </a:t>
            </a:r>
            <a:r>
              <a:rPr sz="1300" b="0">
                <a:solidFill>
                  <a:srgbClr val="1E293B"/>
                </a:solidFill>
                <a:latin typeface="Verdana"/>
              </a:rPr>
              <a:t>Clase base que provee helper methods como sendSuccess(res, data, status) y sendError(res, error).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getAll(): </a:t>
            </a:r>
            <a:r>
              <a:rPr sz="1300" b="0">
                <a:solidFill>
                  <a:srgbClr val="1E293B"/>
                </a:solidFill>
                <a:latin typeface="Verdana"/>
              </a:rPr>
              <a:t>Petición GET /api/clientes → Llama al servicio y responde HTTP 200 con la colección.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getById(): </a:t>
            </a:r>
            <a:r>
              <a:rPr sz="1300" b="0">
                <a:solidFill>
                  <a:srgbClr val="1E293B"/>
                </a:solidFill>
                <a:latin typeface="Verdana"/>
              </a:rPr>
              <a:t>Petición GET /api/clientes/:id → Parsea req.params.id e invoca servicio (200 OK / 404 Not Found).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create(): </a:t>
            </a:r>
            <a:r>
              <a:rPr sz="1300" b="0">
                <a:solidFill>
                  <a:srgbClr val="1E293B"/>
                </a:solidFill>
                <a:latin typeface="Verdana"/>
              </a:rPr>
              <a:t>Petición POST /api/clientes → Procesa req.body mediante CreateClientDto y responde HTTP 201 Created.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update() / patch(): </a:t>
            </a:r>
            <a:r>
              <a:rPr sz="1300" b="0">
                <a:solidFill>
                  <a:srgbClr val="1E293B"/>
                </a:solidFill>
                <a:latin typeface="Verdana"/>
              </a:rPr>
              <a:t>Petición PUT/PATCH /api/clientes/:id → Actualiza datos y retorna objeto saneado (HTTP 200).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delete(): </a:t>
            </a:r>
            <a:r>
              <a:rPr sz="1300" b="0">
                <a:solidFill>
                  <a:srgbClr val="1E293B"/>
                </a:solidFill>
                <a:latin typeface="Verdana"/>
              </a:rPr>
              <a:t>Petición DELETE /api/clientes/:id → Invoca deleteLogical y confirma desactivación (HTTP 200).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Enrutamiento y Cableado Global del Sistema</a:t>
            </a:r>
          </a:p>
          <a:p>
            <a:pPr>
              <a:spcBef>
                <a:spcPts val="400"/>
              </a:spcBef>
              <a:defRPr sz="1300">
                <a:solidFill>
                  <a:srgbClr val="64748B"/>
                </a:solidFill>
                <a:latin typeface="Verdana"/>
              </a:defRPr>
            </a:pPr>
            <a:r>
              <a:t>Exposición de endpoints en clients.routes.ts, routes/index.ts y config/index.ts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212080" cy="438912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600" b="1">
                <a:solidFill>
                  <a:srgbClr val="0F172A"/>
                </a:solidFill>
                <a:latin typeface="Georgia"/>
              </a:defRPr>
            </a:pPr>
            <a:r>
              <a:t>Rutas de la Feature (clients.routes.ts)</a:t>
            </a:r>
          </a:p>
          <a:p>
            <a:pPr>
              <a:spcBef>
                <a:spcPts val="1200"/>
              </a:spcBef>
              <a:defRPr sz="1200">
                <a:solidFill>
                  <a:srgbClr val="2563EB"/>
                </a:solidFill>
                <a:latin typeface="Courier New"/>
              </a:defRPr>
            </a:pPr>
            <a:r>
              <a:t>• GET / ──&gt; clientController.getAll</a:t>
            </a:r>
            <a:br/>
            <a:r>
              <a:t>• GET /:id ──&gt; clientController.getById</a:t>
            </a:r>
            <a:br/>
            <a:r>
              <a:t>• POST / ──&gt; clientController.create</a:t>
            </a:r>
            <a:br/>
            <a:r>
              <a:t>• PUT /:id ──&gt; clientController.update</a:t>
            </a:r>
            <a:br/>
            <a:r>
              <a:t>• PATCH /:id ──&gt; clientController.patch</a:t>
            </a:r>
            <a:br/>
            <a:r>
              <a:t>• DELETE /:id ──&gt; clientController.delete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48095" y="1828800"/>
            <a:ext cx="5212080" cy="438912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600" b="1">
                <a:solidFill>
                  <a:srgbClr val="0F172A"/>
                </a:solidFill>
                <a:latin typeface="Georgia"/>
              </a:defRPr>
            </a:pPr>
            <a:r>
              <a:t>Agregador y Servidor Central</a:t>
            </a:r>
          </a:p>
          <a:p>
            <a:pPr>
              <a:spcBef>
                <a:spcPts val="12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t>1. src/routes/index.ts:</a:t>
            </a:r>
            <a:br/>
            <a:r>
              <a:t>   router.use('/clientes', clientRoutes);</a:t>
            </a:r>
            <a:br/>
            <a:br/>
            <a:r>
              <a:t>2. src/config/index.ts (App.routes):</a:t>
            </a:r>
            <a:br/>
            <a:r>
              <a:t>   this.app.use('/api', apiRoutes);</a:t>
            </a:r>
            <a:br/>
            <a:br/>
            <a:r>
              <a:t>Resultado: Toda la feature se expone bajo el prefijo unificado /api/clientes.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Pruebas de Integración con Archivos HTTP</a:t>
            </a:r>
          </a:p>
          <a:p>
            <a:pPr>
              <a:spcBef>
                <a:spcPts val="400"/>
              </a:spcBef>
              <a:defRPr sz="1300">
                <a:solidFill>
                  <a:srgbClr val="64748B"/>
                </a:solidFill>
                <a:latin typeface="Verdana"/>
              </a:defRPr>
            </a:pPr>
            <a:r>
              <a:t>Verificación mediante el cliente REST integrado en src/features/business/clients/http/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10728655" cy="4389120"/>
          </a:xfrm>
          <a:prstGeom prst="round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800" b="1">
                <a:solidFill>
                  <a:srgbClr val="0F172A"/>
                </a:solidFill>
                <a:latin typeface="Georgia"/>
              </a:defRPr>
            </a:pPr>
            <a:r>
              <a:t>Colección de Pruebas REST (client.http)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POST /api/clientes: </a:t>
            </a:r>
            <a:r>
              <a:rPr sz="1300" b="0">
                <a:solidFill>
                  <a:srgbClr val="1E293B"/>
                </a:solidFill>
                <a:latin typeface="Verdana"/>
              </a:rPr>
              <a:t>Envía JSON con cliente válido → Responde 201 Created con objeto saneado (sin hash).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GET /api/clientes: </a:t>
            </a:r>
            <a:r>
              <a:rPr sz="1300" b="0">
                <a:solidFill>
                  <a:srgbClr val="1E293B"/>
                </a:solidFill>
                <a:latin typeface="Verdana"/>
              </a:rPr>
              <a:t>Consulta lista completa → Responde 200 OK con array de clientes.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GET /api/clientes/:id: </a:t>
            </a:r>
            <a:r>
              <a:rPr sz="1300" b="0">
                <a:solidFill>
                  <a:srgbClr val="1E293B"/>
                </a:solidFill>
                <a:latin typeface="Verdana"/>
              </a:rPr>
              <a:t>Consulta ID existente → Responde 200 OK / Consulta ID inexistente → Responde 404 Not Found.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PUT / PATCH /api/clientes/:id: </a:t>
            </a:r>
            <a:r>
              <a:rPr sz="1300" b="0">
                <a:solidFill>
                  <a:srgbClr val="1E293B"/>
                </a:solidFill>
                <a:latin typeface="Verdana"/>
              </a:rPr>
              <a:t>Actualiza campos parciales o totales → Responde 200 OK con cliente actualizado.</a:t>
            </a:r>
          </a:p>
          <a:p>
            <a:pPr>
              <a:spcBef>
                <a:spcPts val="800"/>
              </a:spcBef>
              <a:defRPr sz="1300" b="1">
                <a:solidFill>
                  <a:srgbClr val="2563EB"/>
                </a:solidFill>
                <a:latin typeface="Georgia"/>
              </a:defRPr>
            </a:pPr>
            <a:r>
              <a:t>• DELETE /api/clientes/:id: </a:t>
            </a:r>
            <a:r>
              <a:rPr sz="1300" b="0">
                <a:solidFill>
                  <a:srgbClr val="1E293B"/>
                </a:solidFill>
                <a:latin typeface="Verdana"/>
              </a:rPr>
              <a:t>Ejecuta borrado lógico → Responde 200 OK y asigna status = 'inactive' en BD.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Criterios de Cierre GATE (Definition of Done)</a:t>
            </a:r>
          </a:p>
          <a:p>
            <a:pPr>
              <a:spcBef>
                <a:spcPts val="400"/>
              </a:spcBef>
              <a:defRPr sz="1300">
                <a:solidFill>
                  <a:srgbClr val="64748B"/>
                </a:solidFill>
                <a:latin typeface="Verdana"/>
              </a:defRPr>
            </a:pPr>
            <a:r>
              <a:t>Verificaciones obligatorias para dar por aprobado el ISS-03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1072865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4320" lIns="274320" rIns="274320"/>
          <a:lstStyle/>
          <a:p>
            <a:pPr algn="ctr">
              <a:defRPr sz="1800" b="1">
                <a:solidFill>
                  <a:srgbClr val="16A34A"/>
                </a:solidFill>
                <a:latin typeface="Georgia"/>
              </a:defRPr>
            </a:pPr>
            <a:r>
              <a:t>Checklist de Cierre del ISS-03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Georgia"/>
              </a:defRPr>
            </a:pPr>
            <a:r>
              <a:t>[x] Compilación Estricta TypeScript: </a:t>
            </a:r>
            <a:r>
              <a:rPr sz="1300" b="0">
                <a:solidFill>
                  <a:srgbClr val="1E293B"/>
                </a:solidFill>
                <a:latin typeface="Verdana"/>
              </a:rPr>
              <a:t>npx tsc --noEmit finaliza con 0 errores de tipos.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Georgia"/>
              </a:defRPr>
            </a:pPr>
            <a:r>
              <a:t>[x] Sincronización de BD: </a:t>
            </a:r>
            <a:r>
              <a:rPr sz="1300" b="0">
                <a:solidFill>
                  <a:srgbClr val="1E293B"/>
                </a:solidFill>
                <a:latin typeface="Verdana"/>
              </a:rPr>
              <a:t>Sequelize crea la tabla física 'clients' en la BD al arrancar el servidor.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Georgia"/>
              </a:defRPr>
            </a:pPr>
            <a:r>
              <a:t>[x] Hasheo Seguro de Claves: </a:t>
            </a:r>
            <a:r>
              <a:rPr sz="1300" b="0">
                <a:solidFill>
                  <a:srgbClr val="1E293B"/>
                </a:solidFill>
                <a:latin typeface="Verdana"/>
              </a:rPr>
              <a:t>Verificado que la columna password_hash contiene un hash de bcrypt (12 rondas).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Georgia"/>
              </a:defRPr>
            </a:pPr>
            <a:r>
              <a:t>[x] Sanitización de Salida: </a:t>
            </a:r>
            <a:r>
              <a:rPr sz="1300" b="0">
                <a:solidFill>
                  <a:srgbClr val="1E293B"/>
                </a:solidFill>
                <a:latin typeface="Verdana"/>
              </a:rPr>
              <a:t>Comprobado que ninguna respuesta HTTP expone el campo password_hash.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Georgia"/>
              </a:defRPr>
            </a:pPr>
            <a:r>
              <a:t>[x] Integración de Rutas HTTP: </a:t>
            </a:r>
            <a:r>
              <a:rPr sz="1300" b="0">
                <a:solidFill>
                  <a:srgbClr val="1E293B"/>
                </a:solidFill>
                <a:latin typeface="Verdana"/>
              </a:rPr>
              <a:t>Pruebas REST completas sobre /api/clientes aprobadas (200, 201, 400, 404, 409).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6A34A"/>
                </a:solidFill>
                <a:latin typeface="Georgia"/>
              </a:defRPr>
            </a:pPr>
            <a:r>
              <a:t>¡ISS-03 Completado con Éxito!</a:t>
            </a:r>
          </a:p>
          <a:p>
            <a:pPr>
              <a:spcBef>
                <a:spcPts val="1600"/>
              </a:spcBef>
              <a:defRPr sz="2000">
                <a:solidFill>
                  <a:srgbClr val="0F172A"/>
                </a:solidFill>
                <a:latin typeface="Verdana"/>
              </a:defRPr>
            </a:pPr>
            <a:r>
              <a:t>Feature Client completamente funcional con arquitectura en 5 capas.</a:t>
            </a:r>
          </a:p>
          <a:p>
            <a:pPr>
              <a:spcBef>
                <a:spcPts val="2400"/>
              </a:spcBef>
              <a:defRPr sz="1600">
                <a:solidFill>
                  <a:srgbClr val="2563EB"/>
                </a:solidFill>
                <a:latin typeface="Verdana"/>
              </a:defRPr>
            </a:pPr>
            <a:r>
              <a:t>Siguiente Hito: ISS-04 — Seeders con Faker (Feature + Runner)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