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1371600"/>
            <a:ext cx="1371600" cy="762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284C7"/>
                </a:solidFill>
                <a:latin typeface="Verdana"/>
              </a:defRPr>
            </a:pPr>
            <a:r>
              <a:t>Aprendizaje-Express-ISS-02</a:t>
            </a:r>
          </a:p>
          <a:p>
            <a:pPr>
              <a:spcBef>
                <a:spcPts val="1200"/>
              </a:spcBef>
              <a:defRPr sz="3600" b="1">
                <a:solidFill>
                  <a:srgbClr val="FFFFFF"/>
                </a:solidFill>
                <a:latin typeface="Georgia"/>
              </a:defRPr>
            </a:pPr>
            <a:r>
              <a:t>Infraestructura de Base de Datos y ORM Sequelize</a:t>
            </a:r>
          </a:p>
          <a:p>
            <a:pPr>
              <a:spcBef>
                <a:spcPts val="1600"/>
              </a:spcBef>
              <a:defRPr sz="1600">
                <a:solidFill>
                  <a:srgbClr val="94A3B8"/>
                </a:solidFill>
                <a:latin typeface="Verdana"/>
              </a:defRPr>
            </a:pPr>
            <a:r>
              <a:t>Configuración multi-motor (.env), módulo db.ts y reserva de seeders para la Fase I (Business)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ISS-02 — INFRAESTRUCTURA DE BASE DE DATOS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8229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ISS-02 Establece el Canal de Datos Aislado de la Lógica de Negocio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2000" b="1">
                <a:solidFill>
                  <a:srgbClr val="0284C7"/>
                </a:solidFill>
                <a:latin typeface="Georgia"/>
              </a:defRPr>
            </a:pPr>
            <a:r>
              <a:t>🎯 Propósito del ISS-02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• Instalar los drivers de Sequelize para 4 motores de BD relacionales.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• Declarar el archivo .env con la variable selectora DB_ENGINE.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• Crear el módulo src/database/db.ts para instanciar Sequelize y probar conexión.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• Reservar la ubicación src/database/seeders/ (sin lógica aún).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• Asegurar la compilación estricta de tipos con npx tsc --noEmit.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2000" b="1">
                <a:solidFill>
                  <a:srgbClr val="0F766E"/>
                </a:solidFill>
                <a:latin typeface="Georgia"/>
              </a:defRPr>
            </a:pPr>
            <a:r>
              <a:t>🏛️ Integración en la Arquitectura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• Viene de ISS-01: reutiliza la clase App y la estructura de carpetas src/.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• Habilita ISS-03: entrega la instancia 'sequelize' lista para definir el modelo Client.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• Sin datos todavía: ISS-02 solo monta la tubería; las tablas se crean al llegar modelos.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• Sincronización automática: el método dbConnection() ejecuta sync({ force, alter }).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ISS-02 — INFRAESTRUCTURA DE BASE DE DATOS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8229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Bloque 1: Paquetes y Drivers para Soporte Multi-Motor en Tiempo de Ejecución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82880"/>
          <a:lstStyle/>
          <a:p>
            <a:pPr algn="ctr">
              <a:defRPr sz="1800" b="1">
                <a:solidFill>
                  <a:srgbClr val="0284C7"/>
                </a:solidFill>
                <a:latin typeface="Georgia"/>
              </a:defRPr>
            </a:pPr>
            <a:r>
              <a:t>Sequelize 6</a:t>
            </a:r>
          </a:p>
          <a:p>
            <a:pPr>
              <a:spcBef>
                <a:spcPts val="4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ORM base para mapeo objeto-relacional</a:t>
            </a:r>
          </a:p>
          <a:p>
            <a:pPr>
              <a:spcBef>
                <a:spcPts val="800"/>
              </a:spcBef>
              <a:defRPr sz="1100" b="1">
                <a:solidFill>
                  <a:srgbClr val="0F766E"/>
                </a:solidFill>
                <a:latin typeface="Verdana"/>
              </a:defRPr>
            </a:pPr>
            <a:r>
              <a:t>📦 sequelize@^6.37.8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0" y="1645920"/>
            <a:ext cx="51206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82880"/>
          <a:lstStyle/>
          <a:p>
            <a:pPr algn="ctr">
              <a:defRPr sz="1800" b="1">
                <a:solidFill>
                  <a:srgbClr val="0284C7"/>
                </a:solidFill>
                <a:latin typeface="Georgia"/>
              </a:defRPr>
            </a:pPr>
            <a:r>
              <a:t>MySQL / MariaDB</a:t>
            </a:r>
          </a:p>
          <a:p>
            <a:pPr>
              <a:spcBef>
                <a:spcPts val="4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Driver nativo recomendado para el laboratorio</a:t>
            </a:r>
          </a:p>
          <a:p>
            <a:pPr>
              <a:spcBef>
                <a:spcPts val="800"/>
              </a:spcBef>
              <a:defRPr sz="1100" b="1">
                <a:solidFill>
                  <a:srgbClr val="0F766E"/>
                </a:solidFill>
                <a:latin typeface="Verdana"/>
              </a:defRPr>
            </a:pPr>
            <a:r>
              <a:t>📦 mysql2@^3.24.4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931920"/>
            <a:ext cx="51206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82880"/>
          <a:lstStyle/>
          <a:p>
            <a:pPr algn="ctr">
              <a:defRPr sz="1800" b="1">
                <a:solidFill>
                  <a:srgbClr val="0284C7"/>
                </a:solidFill>
                <a:latin typeface="Georgia"/>
              </a:defRPr>
            </a:pPr>
            <a:r>
              <a:t>PostgreSQL</a:t>
            </a:r>
          </a:p>
          <a:p>
            <a:pPr>
              <a:spcBef>
                <a:spcPts val="4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Driver Postgres + parser hstore</a:t>
            </a:r>
          </a:p>
          <a:p>
            <a:pPr>
              <a:spcBef>
                <a:spcPts val="800"/>
              </a:spcBef>
              <a:defRPr sz="1100" b="1">
                <a:solidFill>
                  <a:srgbClr val="0F766E"/>
                </a:solidFill>
                <a:latin typeface="Verdana"/>
              </a:defRPr>
            </a:pPr>
            <a:r>
              <a:t>📦 pg@^8.23.0 + pg-hstore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3931920"/>
            <a:ext cx="512064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82880"/>
          <a:lstStyle/>
          <a:p>
            <a:pPr algn="ctr">
              <a:defRPr sz="1800" b="1">
                <a:solidFill>
                  <a:srgbClr val="0284C7"/>
                </a:solidFill>
                <a:latin typeface="Georgia"/>
              </a:defRPr>
            </a:pPr>
            <a:r>
              <a:t>SQL Server / Oracle</a:t>
            </a:r>
          </a:p>
          <a:p>
            <a:pPr>
              <a:spcBef>
                <a:spcPts val="4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Drivers nativos para enterprise BD</a:t>
            </a:r>
          </a:p>
          <a:p>
            <a:pPr>
              <a:spcBef>
                <a:spcPts val="800"/>
              </a:spcBef>
              <a:defRPr sz="1100" b="1">
                <a:solidFill>
                  <a:srgbClr val="0F766E"/>
                </a:solidFill>
                <a:latin typeface="Verdana"/>
              </a:defRPr>
            </a:pPr>
            <a:r>
              <a:t>📦 tedious / oracledb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ISS-02 — INFRAESTRUCTURA DE BASE DE DATOS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8229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Anatomía del Archivo .env y la Variable DB_ENGINE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800" b="1">
                <a:solidFill>
                  <a:srgbClr val="0284C7"/>
                </a:solidFill>
                <a:latin typeface="Georgia"/>
              </a:defRPr>
            </a:pPr>
            <a:r>
              <a:t>📄 Contenido del .env</a:t>
            </a:r>
          </a:p>
          <a:p>
            <a:pPr>
              <a:spcBef>
                <a:spcPts val="800"/>
              </a:spcBef>
              <a:defRPr sz="1100">
                <a:solidFill>
                  <a:srgbClr val="FFFFFF"/>
                </a:solidFill>
                <a:latin typeface="Courier New"/>
              </a:defRPr>
            </a:pPr>
            <a:r>
              <a:t>PORT=4000</a:t>
            </a:r>
            <a:br/>
            <a:r>
              <a:t># Variable selectora de motor</a:t>
            </a:r>
            <a:br/>
            <a:r>
              <a:t>DB_ENGINE=mysql</a:t>
            </a:r>
            <a:br/>
            <a:br/>
            <a:r>
              <a:t># Bloque MySQL</a:t>
            </a:r>
            <a:br/>
            <a:r>
              <a:t>MYSQL_HOST=localhost</a:t>
            </a:r>
            <a:br/>
            <a:r>
              <a:t>MYSQL_USER=admin</a:t>
            </a:r>
            <a:br/>
            <a:r>
              <a:t>MYSQL_PASSWORD=MiNiCo57**</a:t>
            </a:r>
            <a:br/>
            <a:r>
              <a:t>MYSQL_NAME=tecnogua</a:t>
            </a:r>
            <a:br/>
            <a:r>
              <a:t>MYSQL_PORT=3306</a:t>
            </a:r>
            <a:br/>
            <a:br/>
            <a:r>
              <a:t># Bloque Postgres / MSSQL / Oracle...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2000" b="1">
                <a:solidFill>
                  <a:srgbClr val="0F766E"/>
                </a:solidFill>
                <a:latin typeface="Georgia"/>
              </a:defRPr>
            </a:pPr>
            <a:r>
              <a:t>💡 Reglas del Manejo de Entorno</a:t>
            </a:r>
          </a:p>
          <a:p>
            <a:pPr>
              <a:spcBef>
                <a:spcPts val="1000"/>
              </a:spcBef>
              <a:defRPr sz="1400" b="1">
                <a:solidFill>
                  <a:srgbClr val="0F172A"/>
                </a:solidFill>
                <a:latin typeface="Verdana"/>
              </a:defRPr>
            </a:pPr>
            <a:r>
              <a:t>✔ Aislamiento de Secretos</a:t>
            </a:r>
          </a:p>
          <a:p>
            <a:pPr>
              <a:defRPr sz="1200">
                <a:solidFill>
                  <a:srgbClr val="64748B"/>
                </a:solidFill>
                <a:latin typeface="Verdana"/>
              </a:defRPr>
            </a:pPr>
            <a:r>
              <a:t>Las credenciales residen fuera del repositorio en .env. Se recomienda versionar solo un .env.example.</a:t>
            </a:r>
          </a:p>
          <a:p>
            <a:pPr>
              <a:spcBef>
                <a:spcPts val="1000"/>
              </a:spcBef>
              <a:defRPr sz="1400" b="1">
                <a:solidFill>
                  <a:srgbClr val="0F172A"/>
                </a:solidFill>
                <a:latin typeface="Verdana"/>
              </a:defRPr>
            </a:pPr>
            <a:r>
              <a:t>✔ Cambio Transparente</a:t>
            </a:r>
          </a:p>
          <a:p>
            <a:pPr>
              <a:defRPr sz="1200">
                <a:solidFill>
                  <a:srgbClr val="64748B"/>
                </a:solidFill>
                <a:latin typeface="Verdana"/>
              </a:defRPr>
            </a:pPr>
            <a:r>
              <a:t>Cambiar de MySQL a PostgreSQL exige unicamente modificar DB_ENGINE=postgres en el .env sin alterar codigo fuente.</a:t>
            </a:r>
          </a:p>
          <a:p>
            <a:pPr>
              <a:spcBef>
                <a:spcPts val="1000"/>
              </a:spcBef>
              <a:defRPr sz="1400" b="1">
                <a:solidFill>
                  <a:srgbClr val="0F172A"/>
                </a:solidFill>
                <a:latin typeface="Verdana"/>
              </a:defRPr>
            </a:pPr>
            <a:r>
              <a:t>✔ Multi-bloque Preconfigurado</a:t>
            </a:r>
          </a:p>
          <a:p>
            <a:pPr>
              <a:defRPr sz="1200">
                <a:solidFill>
                  <a:srgbClr val="64748B"/>
                </a:solidFill>
                <a:latin typeface="Verdana"/>
              </a:defRPr>
            </a:pPr>
            <a:r>
              <a:t>Declarar las credenciales de todos los motores deja la infraestructura lista para migraciones inmediatas.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ISS-02 — INFRAESTRUCTURA DE BASE DE DATOS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8229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Bloque 2: Estructura del Módulo src/database/db.ts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274320"/>
          <a:lstStyle/>
          <a:p>
            <a:pPr algn="ctr">
              <a:defRPr sz="2000" b="1">
                <a:solidFill>
                  <a:srgbClr val="0284C7"/>
                </a:solidFill>
                <a:latin typeface="Georgia"/>
              </a:defRPr>
            </a:pPr>
            <a:r>
              <a:t>🛠️ Mapeo y Selección en db.ts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1. Interface DatabaseConfig: Define el contrato con dialect, host, username, password, database y port.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2. Diccionario dbConfigurations: Objeto Record&lt;string, DatabaseConfig&gt; que lee variables process.env con fallbacks seguros.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3. Selección selectedEngine: Toma process.env.DB_ENGINE || 'mysql' y valida que exista en el mapa dbConfigurations.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4. Instanciación Sequelize: Crea new Sequelize(...) configurando pool (max:5, min:0, acquire:30000, idle:10000) y logging.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5. Validación de Errores: Si DB_ENGINE apunta a un motor no registrado, lanza Error('Motor de base de datos no soportado').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ISS-02 — INFRAESTRUCTURA DE BASE DE DATOS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8229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Las Tres Exportaciones Centrales de src/database/db.ts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456432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274320"/>
          <a:lstStyle/>
          <a:p>
            <a:pPr algn="ctr">
              <a:defRPr sz="1600" b="1">
                <a:solidFill>
                  <a:srgbClr val="0284C7"/>
                </a:solidFill>
                <a:latin typeface="Courier New"/>
              </a:defRPr>
            </a:pPr>
            <a:r>
              <a:t>sequelize</a:t>
            </a:r>
          </a:p>
          <a:p>
            <a:pPr>
              <a:spcBef>
                <a:spcPts val="600"/>
              </a:spcBef>
              <a:defRPr sz="1400" b="1">
                <a:solidFill>
                  <a:srgbClr val="0F766E"/>
                </a:solidFill>
                <a:latin typeface="Georgia"/>
              </a:defRPr>
            </a:pPr>
            <a:r>
              <a:t>Instancia ORM Singleton</a:t>
            </a:r>
          </a:p>
          <a:p>
            <a:pPr>
              <a:spcBef>
                <a:spcPts val="1200"/>
              </a:spcBef>
              <a:defRPr sz="1200">
                <a:solidFill>
                  <a:srgbClr val="0F172A"/>
                </a:solidFill>
                <a:latin typeface="Verdana"/>
              </a:defRPr>
            </a:pPr>
            <a:r>
              <a:t>Objeto principal de Sequelize con el pool de conexiones configurado. Utilizado por los modelos y el método sync().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70832" y="1645920"/>
            <a:ext cx="3456432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274320"/>
          <a:lstStyle/>
          <a:p>
            <a:pPr algn="ctr">
              <a:defRPr sz="1600" b="1">
                <a:solidFill>
                  <a:srgbClr val="0284C7"/>
                </a:solidFill>
                <a:latin typeface="Courier New"/>
              </a:defRPr>
            </a:pPr>
            <a:r>
              <a:t>getDatabaseInfo()</a:t>
            </a:r>
          </a:p>
          <a:p>
            <a:pPr>
              <a:spcBef>
                <a:spcPts val="600"/>
              </a:spcBef>
              <a:defRPr sz="1400" b="1">
                <a:solidFill>
                  <a:srgbClr val="0F766E"/>
                </a:solidFill>
                <a:latin typeface="Georgia"/>
              </a:defRPr>
            </a:pPr>
            <a:r>
              <a:t>Metadatos sin Secretos</a:t>
            </a:r>
          </a:p>
          <a:p>
            <a:pPr>
              <a:spcBef>
                <a:spcPts val="1200"/>
              </a:spcBef>
              <a:defRPr sz="1200">
                <a:solidFill>
                  <a:srgbClr val="0F172A"/>
                </a:solidFill>
                <a:latin typeface="Verdana"/>
              </a:defRPr>
            </a:pPr>
            <a:r>
              <a:t>Función que retorna { engine, config, connectionString }. Permite auditar la cadena de conexión sin exponer credenciales.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10144" y="1645920"/>
            <a:ext cx="3456432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274320"/>
          <a:lstStyle/>
          <a:p>
            <a:pPr algn="ctr">
              <a:defRPr sz="1600" b="1">
                <a:solidFill>
                  <a:srgbClr val="0284C7"/>
                </a:solidFill>
                <a:latin typeface="Courier New"/>
              </a:defRPr>
            </a:pPr>
            <a:r>
              <a:t>testConnection()</a:t>
            </a:r>
          </a:p>
          <a:p>
            <a:pPr>
              <a:spcBef>
                <a:spcPts val="600"/>
              </a:spcBef>
              <a:defRPr sz="1400" b="1">
                <a:solidFill>
                  <a:srgbClr val="0F766E"/>
                </a:solidFill>
                <a:latin typeface="Georgia"/>
              </a:defRPr>
            </a:pPr>
            <a:r>
              <a:t>Diagnóstico de Autenticación</a:t>
            </a:r>
          </a:p>
          <a:p>
            <a:pPr>
              <a:spcBef>
                <a:spcPts val="1200"/>
              </a:spcBef>
              <a:defRPr sz="1200">
                <a:solidFill>
                  <a:srgbClr val="0F172A"/>
                </a:solidFill>
                <a:latin typeface="Verdana"/>
              </a:defRPr>
            </a:pPr>
            <a:r>
              <a:t>Función asíncrona que ejecuta sequelize.authenticate(). Retorna booleano (true/false) sin propagar excepciones.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ISS-02 — INFRAESTRUCTURA DE BASE DE DATOS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8229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Bloque 3: Reserva de la Ubicación src/database/seeders/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2000" b="1">
                <a:solidFill>
                  <a:srgbClr val="0284C7"/>
                </a:solidFill>
                <a:latin typeface="Georgia"/>
              </a:defRPr>
            </a:pPr>
            <a:r>
              <a:t>📂 Estado en ISS-02</a:t>
            </a:r>
          </a:p>
          <a:p>
            <a:pPr>
              <a:spcBef>
                <a:spcPts val="10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La carpeta src/database/seeders/ se crea mediante 'mkdir -p' y queda totalmente reservada y VACÍA (opcionalmente con .gitkeep).</a:t>
            </a:r>
            <a:br/>
            <a:br/>
            <a:r>
              <a:t>No contiene scripts *.seeder.ts ni orquestador Runner en esta fase.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2000" b="1">
                <a:solidFill>
                  <a:srgbClr val="0F766E"/>
                </a:solidFill>
                <a:latin typeface="Georgia"/>
              </a:defRPr>
            </a:pPr>
            <a:r>
              <a:t>🚀 Evolución Posterior (ISS-04)</a:t>
            </a:r>
          </a:p>
          <a:p>
            <a:pPr>
              <a:spcBef>
                <a:spcPts val="10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Separar infraestructura de sembrado evita acoplamientos:</a:t>
            </a:r>
            <a:br/>
            <a:br/>
            <a:r>
              <a:t>• En ISS-04 se integrará @faker-js/faker.</a:t>
            </a:r>
            <a:br/>
            <a:r>
              <a:t>• Se creará counts.ts para controlar la cantidad de registros falsos.</a:t>
            </a:r>
            <a:br/>
            <a:r>
              <a:t>• Se creará index.ts (SeedersRunner) para ejecutar la siembra idempotente.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ISS-02 — INFRAESTRUCTURA DE BASE DE DATOS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8229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Integración del Módulo db.ts en la Clase App (src/config/index.ts)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274320"/>
          <a:lstStyle/>
          <a:p>
            <a:pPr algn="ctr">
              <a:defRPr sz="2000" b="1">
                <a:solidFill>
                  <a:srgbClr val="0284C7"/>
                </a:solidFill>
                <a:latin typeface="Georgia"/>
              </a:defRPr>
            </a:pPr>
            <a:r>
              <a:t>⚡ Método dbConnection() en la Clase App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1. Lectura de Metadatos: Llama a getDatabaseInfo() para imprimir el motor activo en consola.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2. Comprobación de Conexión: Ejecuta 'await testConnection()'. Si falla, aborta con process.exit(1).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3. Sincronización ORM: Ejecuta 'await sequelize.sync({ force, alter: !force })'.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4. Manejo de Claves Foráneas: En MySQL deshabilita temporalmente FOREIGN_KEY_CHECKS durante el sync.</a:t>
            </a:r>
          </a:p>
          <a:p>
            <a:pPr>
              <a:spcBef>
                <a:spcPts val="8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5. Control por Entorno: La variable DB_SYNC_FORCE=true recrea tablas desestimando estructuras previas.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ISS-02 — INFRAESTRUCTURA DE BASE DE DATOS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8229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Regla de Oro: Orden de Arranque Estricto en listen()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20116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274320"/>
          <a:lstStyle/>
          <a:p>
            <a:pPr algn="ctr">
              <a:defRPr sz="2200" b="1">
                <a:solidFill>
                  <a:srgbClr val="0284C7"/>
                </a:solidFill>
                <a:latin typeface="Courier New"/>
              </a:defRPr>
            </a:pPr>
            <a:r>
              <a:t>1º await this.dbConnection()   ──&gt;   2º await this.app.listen(port)</a:t>
            </a:r>
          </a:p>
          <a:p>
            <a:pPr>
              <a:spcBef>
                <a:spcPts val="800"/>
              </a:spcBef>
              <a:defRPr sz="1400">
                <a:solidFill>
                  <a:srgbClr val="FFFFFF"/>
                </a:solidFill>
                <a:latin typeface="Verdana"/>
              </a:defRPr>
            </a:pPr>
            <a:r>
              <a:t>Primero la Infraestructura de Datos, después la Atención de Peticiones HTTP.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931920"/>
            <a:ext cx="10728655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228600"/>
          <a:lstStyle/>
          <a:p>
            <a:pPr algn="ctr">
              <a:defRPr sz="1800" b="1">
                <a:solidFill>
                  <a:srgbClr val="0F766E"/>
                </a:solidFill>
                <a:latin typeface="Georgia"/>
              </a:defRPr>
            </a:pPr>
            <a:r>
              <a:t>❓ ¿Por qué no abrir el puerto antes de terminar el sync()?</a:t>
            </a:r>
          </a:p>
          <a:p>
            <a:pPr>
              <a:spcBef>
                <a:spcPts val="600"/>
              </a:spcBef>
              <a:defRPr sz="1300">
                <a:solidFill>
                  <a:srgbClr val="0F172A"/>
                </a:solidFill>
                <a:latin typeface="Verdana"/>
              </a:defRPr>
            </a:pPr>
            <a:r>
              <a:t>Si se abre el puerto HTTP antes de terminar el 'sync({ alter: true })', las sentencias DDL (ALTER TABLE, DROP/ADD FOREIGN KEY) compiten con las peticiones entrantes concurrentes. Esto provoca deadlocks y errores intermitentes de FK en la base de datos.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ISS-02 — INFRAESTRUCTURA DE BASE DE DATOS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8229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Comandos de Verificación y Diagnóstico del ISS-02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800" b="1">
                <a:solidFill>
                  <a:srgbClr val="0284C7"/>
                </a:solidFill>
                <a:latin typeface="Georgia"/>
              </a:defRPr>
            </a:pPr>
            <a:r>
              <a:t>🖥️ Comandos de Verificación</a:t>
            </a:r>
          </a:p>
          <a:p>
            <a:pPr>
              <a:spcBef>
                <a:spcPts val="800"/>
              </a:spcBef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Compilación de Tipos:</a:t>
            </a:r>
          </a:p>
          <a:p>
            <a:pPr>
              <a:defRPr sz="1100">
                <a:solidFill>
                  <a:srgbClr val="0F766E"/>
                </a:solidFill>
                <a:latin typeface="Courier New"/>
              </a:defRPr>
            </a:pPr>
            <a:r>
              <a:t>  npx tsc --noEmit</a:t>
            </a:r>
          </a:p>
          <a:p>
            <a:pPr>
              <a:spcBef>
                <a:spcPts val="800"/>
              </a:spcBef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Comprobar Archivos Creados:</a:t>
            </a:r>
          </a:p>
          <a:p>
            <a:pPr>
              <a:defRPr sz="1100">
                <a:solidFill>
                  <a:srgbClr val="0F766E"/>
                </a:solidFill>
                <a:latin typeface="Courier New"/>
              </a:defRPr>
            </a:pPr>
            <a:r>
              <a:t>  test -f src/database/db.ts &amp;&amp; test -f .env &amp;&amp; test -d src/database/seeders</a:t>
            </a:r>
          </a:p>
          <a:p>
            <a:pPr>
              <a:spcBef>
                <a:spcPts val="800"/>
              </a:spcBef>
              <a:defRPr sz="1200" b="1">
                <a:solidFill>
                  <a:srgbClr val="0F172A"/>
                </a:solidFill>
                <a:latin typeface="Verdana"/>
              </a:defRPr>
            </a:pPr>
            <a:r>
              <a:t>• Prueba de Arranque y Sync:</a:t>
            </a:r>
          </a:p>
          <a:p>
            <a:pPr>
              <a:defRPr sz="1100">
                <a:solidFill>
                  <a:srgbClr val="0F766E"/>
                </a:solidFill>
                <a:latin typeface="Courier New"/>
              </a:defRPr>
            </a:pPr>
            <a:r>
              <a:t>  npm run dev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800" b="1">
                <a:solidFill>
                  <a:srgbClr val="0F766E"/>
                </a:solidFill>
                <a:latin typeface="Georgia"/>
              </a:defRPr>
            </a:pPr>
            <a:r>
              <a:t>⚠️ Diagnóstico de Fallos Habituales</a:t>
            </a:r>
          </a:p>
          <a:p>
            <a:pPr>
              <a:spcBef>
                <a:spcPts val="800"/>
              </a:spcBef>
              <a:defRPr sz="1300" b="1">
                <a:solidFill>
                  <a:srgbClr val="0F172A"/>
                </a:solidFill>
                <a:latin typeface="Verdana"/>
              </a:defRPr>
            </a:pPr>
            <a:r>
              <a:t>❌ ECONNREFUSED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  Motor de BD no iniciado o puerto incorrecto en .env.</a:t>
            </a:r>
          </a:p>
          <a:p>
            <a:pPr>
              <a:spcBef>
                <a:spcPts val="800"/>
              </a:spcBef>
              <a:defRPr sz="1300" b="1">
                <a:solidFill>
                  <a:srgbClr val="0F172A"/>
                </a:solidFill>
                <a:latin typeface="Verdana"/>
              </a:defRPr>
            </a:pPr>
            <a:r>
              <a:t>❌ Access denied for user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  Credenciales (MYSQL_USER/MYSQL_PASSWORD) erróneas.</a:t>
            </a:r>
          </a:p>
          <a:p>
            <a:pPr>
              <a:spcBef>
                <a:spcPts val="800"/>
              </a:spcBef>
              <a:defRPr sz="1300" b="1">
                <a:solidFill>
                  <a:srgbClr val="0F172A"/>
                </a:solidFill>
                <a:latin typeface="Verdana"/>
              </a:defRPr>
            </a:pPr>
            <a:r>
              <a:t>❌ Motor no soportado</a:t>
            </a:r>
          </a:p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  Valor en DB_ENGINE no existe en mapa dbConfigurations.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ISS-02 — INFRAESTRUCTURA DE BASE DE DATOS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8229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Matriz de Criterios GATE de Cierre (DoD del ISS-02)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41732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57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274320"/>
          <a:lstStyle/>
          <a:p>
            <a:pPr algn="ctr">
              <a:defRPr sz="2000" b="1">
                <a:solidFill>
                  <a:srgbClr val="0284C7"/>
                </a:solidFill>
                <a:latin typeface="Georgia"/>
              </a:defRPr>
            </a:pPr>
            <a:r>
              <a:t>✅ Checklist de Aceptación Consolidado</a:t>
            </a:r>
          </a:p>
          <a:p>
            <a:pPr>
              <a:spcBef>
                <a:spcPts val="800"/>
              </a:spcBef>
              <a:defRPr sz="1200">
                <a:solidFill>
                  <a:srgbClr val="0F172A"/>
                </a:solidFill>
                <a:latin typeface="Verdana"/>
              </a:defRPr>
            </a:pPr>
            <a:r>
              <a:t>[x] 3.1 Paquetes Sequelize y drivers (mysql2, pg, pg-hstore, tedious, oracledb) instalados. — Dependencias listas para multi-motor.</a:t>
            </a:r>
          </a:p>
          <a:p>
            <a:pPr>
              <a:spcBef>
                <a:spcPts val="800"/>
              </a:spcBef>
              <a:defRPr sz="1200">
                <a:solidFill>
                  <a:srgbClr val="0F172A"/>
                </a:solidFill>
                <a:latin typeface="Verdana"/>
              </a:defRPr>
            </a:pPr>
            <a:r>
              <a:t>[x] 3.1 Archivo .env existente con PORT, DB_ENGINE y bloques de credenciales. — Variables de entorno configuradas.</a:t>
            </a:r>
          </a:p>
          <a:p>
            <a:pPr>
              <a:spcBef>
                <a:spcPts val="800"/>
              </a:spcBef>
              <a:defRPr sz="1200">
                <a:solidFill>
                  <a:srgbClr val="0F172A"/>
                </a:solidFill>
                <a:latin typeface="Verdana"/>
              </a:defRPr>
            </a:pPr>
            <a:r>
              <a:t>[x] 3.2 Archivo src/database/db.ts creado y exportando sequelize, getDatabaseInfo y testConnection. — Singleton de infraestructura listo.</a:t>
            </a:r>
          </a:p>
          <a:p>
            <a:pPr>
              <a:spcBef>
                <a:spcPts val="800"/>
              </a:spcBef>
              <a:defRPr sz="1200">
                <a:solidFill>
                  <a:srgbClr val="0F172A"/>
                </a:solidFill>
                <a:latin typeface="Verdana"/>
              </a:defRPr>
            </a:pPr>
            <a:r>
              <a:t>[x] 3.3 Carpeta src/database/seeders/ existente y reservada (sin lógica aún). — Ubicación de seeders fijada.</a:t>
            </a:r>
          </a:p>
          <a:p>
            <a:pPr>
              <a:spcBef>
                <a:spcPts val="800"/>
              </a:spcBef>
              <a:defRPr sz="1200">
                <a:solidFill>
                  <a:srgbClr val="0F172A"/>
                </a:solidFill>
                <a:latin typeface="Verdana"/>
              </a:defRPr>
            </a:pPr>
            <a:r>
              <a:t>[x] Compilador TypeScript en verde con 'npx tsc --noEmit' (0 errores de tipos). — Verificación estricta de compilación.</a:t>
            </a:r>
          </a:p>
          <a:p>
            <a:pPr>
              <a:spcBef>
                <a:spcPts val="800"/>
              </a:spcBef>
              <a:defRPr sz="1200">
                <a:solidFill>
                  <a:srgbClr val="0F172A"/>
                </a:solidFill>
                <a:latin typeface="Verdana"/>
              </a:defRPr>
            </a:pPr>
            <a:r>
              <a:t>[x] Servidor 'npm run dev' inicia e intenta conectar a la base de datos sin crash. — Prueba de ejecución en caliente.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645920"/>
            <a:ext cx="10728655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284C7"/>
                </a:solidFill>
                <a:latin typeface="Georgia"/>
              </a:defRPr>
            </a:pPr>
            <a:r>
              <a:t>🚀 ¿Qué habilita el Cierre del ISS-02?</a:t>
            </a:r>
          </a:p>
          <a:p>
            <a:pPr>
              <a:spcBef>
                <a:spcPts val="1600"/>
              </a:spcBef>
              <a:defRPr sz="2200" b="1">
                <a:solidFill>
                  <a:srgbClr val="FFFFFF"/>
                </a:solidFill>
                <a:latin typeface="Georgia"/>
              </a:defRPr>
            </a:pPr>
            <a:r>
              <a:t>ISS-03 — Feature Client (CRUD por capas: A…E)</a:t>
            </a:r>
          </a:p>
          <a:p>
            <a:pPr>
              <a:spcBef>
                <a:spcPts val="1600"/>
              </a:spcBef>
              <a:defRPr sz="1400">
                <a:solidFill>
                  <a:srgbClr val="94A3B8"/>
                </a:solidFill>
                <a:latin typeface="Verdana"/>
              </a:defRPr>
            </a:pPr>
            <a:r>
              <a:t>Al disponer del canal de conexión en db.ts:</a:t>
            </a:r>
            <a:br/>
            <a:br/>
            <a:r>
              <a:t>1. Nace la primera cadena vertical completa: HTTP → Controller → Service → Repository → Model → Sequelize → BD.</a:t>
            </a:r>
            <a:br/>
            <a:r>
              <a:t>2. Se crea la primera tabla real 'clients' en la base de datos mediante el sync automatizado.</a:t>
            </a:r>
            <a:br/>
            <a:r>
              <a:t>3. Se integran los hooks de modelo para el hasheo de contraseñas con bcryptjs.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