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1645920"/>
            <a:ext cx="101600" cy="347472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1645920"/>
            <a:ext cx="10058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300" b="1">
                <a:solidFill>
                  <a:srgbClr val="10B981"/>
                </a:solidFill>
                <a:latin typeface="Verdana"/>
              </a:defRPr>
            </a:pPr>
            <a:r>
              <a:t>FASE I: BUSINESS ARCHITECTURE</a:t>
            </a:r>
          </a:p>
          <a:p>
            <a:pPr>
              <a:spcAft>
                <a:spcPts val="1200"/>
              </a:spcAft>
              <a:defRPr sz="3600" b="1">
                <a:solidFill>
                  <a:srgbClr val="F8FAFC"/>
                </a:solidFill>
                <a:latin typeface="Georgia"/>
              </a:defRPr>
            </a:pPr>
            <a:r>
              <a:t>Aprendizaje-Express — ISS-01</a:t>
            </a:r>
          </a:p>
          <a:p>
            <a:pPr>
              <a:defRPr sz="1800">
                <a:solidFill>
                  <a:srgbClr val="64748B"/>
                </a:solidFill>
                <a:latin typeface="Verdana"/>
              </a:defRPr>
            </a:pPr>
            <a:r>
              <a:t>Esqueleto del Proyecto Backend: Node.js + Express 5 + TypeScript 5.9 + CommonJS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7280" y="5303520"/>
            <a:ext cx="4114800" cy="548640"/>
          </a:xfrm>
          <a:prstGeom prst="roundRect">
            <a:avLst/>
          </a:prstGeom>
          <a:solidFill>
            <a:srgbClr val="1E293B"/>
          </a:solidFill>
          <a:ln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 b="1">
                <a:solidFill>
                  <a:srgbClr val="F8FAFC"/>
                </a:solidFill>
                <a:latin typeface="Verdana"/>
              </a:defRPr>
            </a:pPr>
            <a:r>
              <a:t>⚡ GATE de Salida: npx tsc --noEmit (0 errores)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47857"/>
                </a:solidFill>
                <a:latin typeface="Verdana"/>
              </a:defRPr>
            </a:pPr>
            <a:r>
              <a:t>01. PROPÓSITO TÉCNICO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El ISS-01 establece la fundación técnica y el ciclo de vida del servidor HTTP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28416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37160" lIns="182880" rIns="182880"/>
          <a:lstStyle/>
          <a:p>
            <a:pPr algn="ctr">
              <a:defRPr sz="1600" b="1">
                <a:solidFill>
                  <a:srgbClr val="047857"/>
                </a:solidFill>
                <a:latin typeface="Georgia"/>
              </a:defRPr>
            </a:pPr>
            <a:r>
              <a:t>Contrato &amp; Manifiesto</a:t>
            </a:r>
          </a:p>
          <a:p>
            <a:pPr>
              <a:spcAft>
                <a:spcPts val="1800"/>
              </a:spcAft>
              <a:defRPr sz="1100" b="1">
                <a:solidFill>
                  <a:srgbClr val="64748B"/>
                </a:solidFill>
                <a:latin typeface="Verdana"/>
              </a:defRPr>
            </a:pPr>
            <a:r>
              <a:t>npm &amp; CommonJS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Definición explícita de 'type': 'commonjs' en package.json.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Fijación estricta de dependencias clave (Express v5.2, TS ~5.9.2).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Scripts de ejecución sin contaminación del disco mediante ts-node.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Aislamiento total de librerías de producción vs. desarrollo.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3328416" cy="731520"/>
          </a:xfrm>
          <a:prstGeom prst="roundRect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425696" y="1645920"/>
            <a:ext cx="3328416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37160" lIns="182880" rIns="182880"/>
          <a:lstStyle/>
          <a:p>
            <a:pPr algn="ctr">
              <a:defRPr sz="1600" b="1">
                <a:solidFill>
                  <a:srgbClr val="047857"/>
                </a:solidFill>
                <a:latin typeface="Georgia"/>
              </a:defRPr>
            </a:pPr>
            <a:r>
              <a:t>Tipado &amp; Compilador</a:t>
            </a:r>
          </a:p>
          <a:p>
            <a:pPr>
              <a:spcAft>
                <a:spcPts val="1800"/>
              </a:spcAft>
              <a:defRPr sz="1100" b="1">
                <a:solidFill>
                  <a:srgbClr val="64748B"/>
                </a:solidFill>
                <a:latin typeface="Verdana"/>
              </a:defRPr>
            </a:pPr>
            <a:r>
              <a:t>TypeScript Strict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Configuración de tsconfig.json con 'strict': true activo desde el día 1.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Separación clara entre código fuente (./src) y compilado (./dist).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Detección temprana de errores de nulidad y tipos en tiempo de compilación.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Uso del flag --noEmit para validaciones continuas de calidad.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1645920"/>
            <a:ext cx="3328416" cy="731520"/>
          </a:xfrm>
          <a:prstGeom prst="roundRect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119872" y="1645920"/>
            <a:ext cx="3328416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37160" lIns="182880" rIns="182880"/>
          <a:lstStyle/>
          <a:p>
            <a:pPr algn="ctr">
              <a:defRPr sz="1600" b="1">
                <a:solidFill>
                  <a:srgbClr val="047857"/>
                </a:solidFill>
                <a:latin typeface="Georgia"/>
              </a:defRPr>
            </a:pPr>
            <a:r>
              <a:t>Patrón de Servidor</a:t>
            </a:r>
          </a:p>
          <a:p>
            <a:pPr>
              <a:spcAft>
                <a:spcPts val="1800"/>
              </a:spcAft>
              <a:defRPr sz="1100" b="1">
                <a:solidFill>
                  <a:srgbClr val="64748B"/>
                </a:solidFill>
                <a:latin typeface="Verdana"/>
              </a:defRPr>
            </a:pPr>
            <a:r>
              <a:t>Clase Encapsulada App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Encapsulamiento del ciclo de vida de Express en src/config/index.ts.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Punto de entrada minimalista en src/server.ts (5 líneas).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Arquitectura por features reservando directorios por dominio.</a:t>
            </a:r>
          </a:p>
          <a:p>
            <a:pPr>
              <a:spcAft>
                <a:spcPts val="8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Middleware de resiliencia para captura limpia de SyntaxError en JSON.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19872" y="1645920"/>
            <a:ext cx="3328416" cy="731520"/>
          </a:xfrm>
          <a:prstGeom prst="roundRect">
            <a:avLst/>
          </a:prstGeom>
          <a:solidFill>
            <a:srgbClr val="D1FA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47857"/>
                </a:solidFill>
                <a:latin typeface="Verdana"/>
              </a:defRPr>
            </a:pPr>
            <a:r>
              <a:t>02. MANIFIESTO Y DEPENDENCIAS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Gestión rigurosa de paquetes y scripts para desarrollo y producción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75504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82880"/>
          <a:lstStyle/>
          <a:p>
            <a:pPr algn="ctr">
              <a:spcAft>
                <a:spcPts val="1200"/>
              </a:spcAft>
              <a:defRPr sz="1600" b="1">
                <a:solidFill>
                  <a:srgbClr val="0F172A"/>
                </a:solidFill>
                <a:latin typeface="Georgia"/>
              </a:defRPr>
            </a:pPr>
            <a:r>
              <a:t>Dependencias de Producción (dependencies)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express (^5.0.0): Framework web HTTP minimalista y rápido.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cors (^2.8.5): Middleware para política de acceso Cross-Origin.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dotenv (^16.4.5): Carga de variables de entorno desde .env.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morgan (^1.10.0): Logger de peticiones HTTP para consola.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78270" y="1645920"/>
            <a:ext cx="5175504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82880"/>
          <a:lstStyle/>
          <a:p>
            <a:pPr algn="ctr">
              <a:spcAft>
                <a:spcPts val="1200"/>
              </a:spcAft>
              <a:defRPr sz="1600" b="1">
                <a:solidFill>
                  <a:srgbClr val="0F172A"/>
                </a:solidFill>
                <a:latin typeface="Georgia"/>
              </a:defRPr>
            </a:pPr>
            <a:r>
              <a:t>Dependencias de Desarrollo (devDependencies)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typescript (~5.9.2): Compilador estricto de tipos en JS.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ts-node (^10.9.2): Ejecución directa de .ts en Node.js.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nodemon (^3.1.0): Reinicio automático del proceso al guardar.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@types/*: Definiciones de tipos para express, cors, morgan, etc.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754880"/>
            <a:ext cx="10728655" cy="137160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37160"/>
          <a:lstStyle/>
          <a:p>
            <a:pPr algn="ctr">
              <a:spcAft>
                <a:spcPts val="600"/>
              </a:spcAft>
              <a:defRPr sz="1200" b="1">
                <a:solidFill>
                  <a:srgbClr val="10B981"/>
                </a:solidFill>
                <a:latin typeface="Verdana"/>
              </a:defRPr>
            </a:pPr>
            <a:r>
              <a:t>SCRIPTS PRINCIPALES EN PACKAGE.JSON</a:t>
            </a:r>
          </a:p>
          <a:p>
            <a:pPr>
              <a:spcAft>
                <a:spcPts val="400"/>
              </a:spcAft>
              <a:defRPr sz="1100">
                <a:solidFill>
                  <a:srgbClr val="F8FAFC"/>
                </a:solidFill>
                <a:latin typeface="Verdana"/>
              </a:defRPr>
            </a:pPr>
            <a:r>
              <a:t>• "build": "tsc"  ──&gt; Compila el código de src/ a dist/ para distribución/producción.</a:t>
            </a:r>
          </a:p>
          <a:p>
            <a:pPr>
              <a:defRPr sz="1100">
                <a:solidFill>
                  <a:srgbClr val="F8FAFC"/>
                </a:solidFill>
                <a:latin typeface="Verdana"/>
              </a:defRPr>
            </a:pPr>
            <a:r>
              <a:t>• "dev": "nodemon --watch src --ext ts --exec ts-node -- src/server.ts"  ──&gt; Ejecución reactiva en memoria.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47857"/>
                </a:solidFill>
                <a:latin typeface="Verdana"/>
              </a:defRPr>
            </a:pPr>
            <a:r>
              <a:t>03. REGLAS DE COMPILACIÓN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TypeScript 5.9 garantiza aislamiento de código y seguridad de tipos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28416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822960" lIns="228600" rIns="228600"/>
          <a:lstStyle/>
          <a:p>
            <a:pPr algn="ctr">
              <a:spcAft>
                <a:spcPts val="1400"/>
              </a:spcAft>
              <a:defRPr sz="1500" b="1">
                <a:solidFill>
                  <a:srgbClr val="0F172A"/>
                </a:solidFill>
                <a:latin typeface="Georgia"/>
              </a:defRPr>
            </a:pPr>
            <a:r>
              <a:t>Aislamiento de Código Fuente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Restringe la entrada del compilador tsc únicamente al directorio src/.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Evita la contaminación del build compilado con scripts raíz o de prueba.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Garantiza que la estructura interna de módulos sea predecible.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828800"/>
            <a:ext cx="2962656" cy="548640"/>
          </a:xfrm>
          <a:prstGeom prst="round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10B981"/>
                </a:solidFill>
                <a:latin typeface="Courier New"/>
              </a:defRPr>
            </a:pPr>
            <a:r>
              <a:t>"rootDir": "./src"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25696" y="1645920"/>
            <a:ext cx="3328416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822960" lIns="228600" rIns="228600"/>
          <a:lstStyle/>
          <a:p>
            <a:pPr algn="ctr">
              <a:spcAft>
                <a:spcPts val="1400"/>
              </a:spcAft>
              <a:defRPr sz="1500" b="1">
                <a:solidFill>
                  <a:srgbClr val="0F172A"/>
                </a:solidFill>
                <a:latin typeface="Georgia"/>
              </a:defRPr>
            </a:pPr>
            <a:r>
              <a:t>Destino de Distribución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Redirige la salida JavaScript compilada al directorio dist/.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Mantiene limpia la raíz del proyecto sin archivos .js dispersos.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Define el artefacto ejecutable final para entornos de producción.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08576" y="1828800"/>
            <a:ext cx="2962656" cy="548640"/>
          </a:xfrm>
          <a:prstGeom prst="round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10B981"/>
                </a:solidFill>
                <a:latin typeface="Courier New"/>
              </a:defRPr>
            </a:pPr>
            <a:r>
              <a:t>"outDir": "./dist"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19872" y="1645920"/>
            <a:ext cx="3328416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822960" lIns="228600" rIns="228600"/>
          <a:lstStyle/>
          <a:p>
            <a:pPr algn="ctr">
              <a:spcAft>
                <a:spcPts val="1400"/>
              </a:spcAft>
              <a:defRPr sz="1500" b="1">
                <a:solidFill>
                  <a:srgbClr val="0F172A"/>
                </a:solidFill>
                <a:latin typeface="Georgia"/>
              </a:defRPr>
            </a:pPr>
            <a:r>
              <a:t>Tipado Riguroso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Activa todas las comprobaciones estrictas de tipo de TypeScript.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Obliga a manejar explícitamente valores null y undefined.</a:t>
            </a:r>
          </a:p>
          <a:p>
            <a:pPr>
              <a:spcAft>
                <a:spcPts val="10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• Elimina variables imprecisas de tipo 'any' implícito.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02752" y="1828800"/>
            <a:ext cx="2962656" cy="548640"/>
          </a:xfrm>
          <a:prstGeom prst="round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10B981"/>
                </a:solidFill>
                <a:latin typeface="Courier New"/>
              </a:defRPr>
            </a:pPr>
            <a:r>
              <a:t>"strict": true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47857"/>
                </a:solidFill>
                <a:latin typeface="Verdana"/>
              </a:defRPr>
            </a:pPr>
            <a:r>
              <a:t>04. ARQUITECTURA DE DIRECTORIOS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Organización modular por dominios de negocio (Feature-First)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4114800" cy="4389120"/>
          </a:xfrm>
          <a:prstGeom prst="round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228600"/>
          <a:lstStyle/>
          <a:p>
            <a:pPr algn="ctr">
              <a:spcAft>
                <a:spcPts val="200"/>
              </a:spcAft>
              <a:defRPr sz="1100" b="1">
                <a:solidFill>
                  <a:srgbClr val="10B981"/>
                </a:solidFill>
                <a:latin typeface="Courier New"/>
              </a:defRPr>
            </a:pPr>
            <a:r>
              <a:t>src/</a:t>
            </a:r>
          </a:p>
          <a:p>
            <a:pPr>
              <a:spcAft>
                <a:spcPts val="200"/>
              </a:spcAft>
              <a:defRPr sz="1100" b="1">
                <a:solidFill>
                  <a:srgbClr val="F8FAFC"/>
                </a:solidFill>
                <a:latin typeface="Courier New"/>
              </a:defRPr>
            </a:pPr>
            <a:r>
              <a:t>├── config/</a:t>
            </a:r>
          </a:p>
          <a:p>
            <a:pPr>
              <a:spcAft>
                <a:spcPts val="200"/>
              </a:spcAft>
              <a:defRPr sz="1100" b="0">
                <a:solidFill>
                  <a:srgbClr val="64748B"/>
                </a:solidFill>
                <a:latin typeface="Courier New"/>
              </a:defRPr>
            </a:pPr>
            <a:r>
              <a:t>│   └── index.ts  # Clase App</a:t>
            </a:r>
          </a:p>
          <a:p>
            <a:pPr>
              <a:spcAft>
                <a:spcPts val="200"/>
              </a:spcAft>
              <a:defRPr sz="1100" b="1">
                <a:solidFill>
                  <a:srgbClr val="F8FAFC"/>
                </a:solidFill>
                <a:latin typeface="Courier New"/>
              </a:defRPr>
            </a:pPr>
            <a:r>
              <a:t>├── database/</a:t>
            </a:r>
          </a:p>
          <a:p>
            <a:pPr>
              <a:spcAft>
                <a:spcPts val="200"/>
              </a:spcAft>
              <a:defRPr sz="1100" b="0">
                <a:solidFill>
                  <a:srgbClr val="64748B"/>
                </a:solidFill>
                <a:latin typeface="Courier New"/>
              </a:defRPr>
            </a:pPr>
            <a:r>
              <a:t>│   └── seeders/  # Reserva</a:t>
            </a:r>
          </a:p>
          <a:p>
            <a:pPr>
              <a:spcAft>
                <a:spcPts val="200"/>
              </a:spcAft>
              <a:defRPr sz="1100" b="1">
                <a:solidFill>
                  <a:srgbClr val="F8FAFC"/>
                </a:solidFill>
                <a:latin typeface="Courier New"/>
              </a:defRPr>
            </a:pPr>
            <a:r>
              <a:t>├── routes/</a:t>
            </a:r>
          </a:p>
          <a:p>
            <a:pPr>
              <a:spcAft>
                <a:spcPts val="200"/>
              </a:spcAft>
              <a:defRPr sz="1100" b="0">
                <a:solidFill>
                  <a:srgbClr val="64748B"/>
                </a:solidFill>
                <a:latin typeface="Courier New"/>
              </a:defRPr>
            </a:pPr>
            <a:r>
              <a:t>│   └── index.ts  # Enrutador</a:t>
            </a:r>
          </a:p>
          <a:p>
            <a:pPr>
              <a:spcAft>
                <a:spcPts val="200"/>
              </a:spcAft>
              <a:defRPr sz="1100" b="1">
                <a:solidFill>
                  <a:srgbClr val="F8FAFC"/>
                </a:solidFill>
                <a:latin typeface="Courier New"/>
              </a:defRPr>
            </a:pPr>
            <a:r>
              <a:t>├── shared/</a:t>
            </a:r>
          </a:p>
          <a:p>
            <a:pPr>
              <a:spcAft>
                <a:spcPts val="200"/>
              </a:spcAft>
              <a:defRPr sz="1100" b="0">
                <a:solidFill>
                  <a:srgbClr val="64748B"/>
                </a:solidFill>
                <a:latin typeface="Courier New"/>
              </a:defRPr>
            </a:pPr>
            <a:r>
              <a:t>│   └── errors/   # Middlewares</a:t>
            </a:r>
          </a:p>
          <a:p>
            <a:pPr>
              <a:spcAft>
                <a:spcPts val="200"/>
              </a:spcAft>
              <a:defRPr sz="1100" b="1">
                <a:solidFill>
                  <a:srgbClr val="10B981"/>
                </a:solidFill>
                <a:latin typeface="Courier New"/>
              </a:defRPr>
            </a:pPr>
            <a:r>
              <a:t>└── features/</a:t>
            </a:r>
          </a:p>
          <a:p>
            <a:pPr>
              <a:spcAft>
                <a:spcPts val="200"/>
              </a:spcAft>
              <a:defRPr sz="1100" b="1">
                <a:solidFill>
                  <a:srgbClr val="F8FAFC"/>
                </a:solidFill>
                <a:latin typeface="Courier New"/>
              </a:defRPr>
            </a:pPr>
            <a:r>
              <a:t>    └── business/</a:t>
            </a:r>
          </a:p>
          <a:p>
            <a:pPr>
              <a:spcAft>
                <a:spcPts val="200"/>
              </a:spcAft>
              <a:defRPr sz="1100" b="1">
                <a:solidFill>
                  <a:srgbClr val="10B981"/>
                </a:solidFill>
                <a:latin typeface="Courier New"/>
              </a:defRPr>
            </a:pPr>
            <a:r>
              <a:t>        └── clients/ # Feature</a:t>
            </a:r>
          </a:p>
          <a:p>
            <a:pPr>
              <a:spcAft>
                <a:spcPts val="200"/>
              </a:spcAft>
              <a:defRPr sz="1100" b="1">
                <a:solidFill>
                  <a:srgbClr val="F8FAFC"/>
                </a:solidFill>
                <a:latin typeface="Courier New"/>
              </a:defRPr>
            </a:pPr>
            <a:r>
              <a:t>server.ts         # Entrypoint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20640" y="1645920"/>
            <a:ext cx="6339535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09728"/>
          <a:lstStyle/>
          <a:p>
            <a:pPr algn="ctr">
              <a:spcAft>
                <a:spcPts val="200"/>
              </a:spcAft>
              <a:defRPr sz="1300" b="1">
                <a:solidFill>
                  <a:srgbClr val="047857"/>
                </a:solidFill>
                <a:latin typeface="Georgia"/>
              </a:defRPr>
            </a:pPr>
            <a:r>
              <a:t>src/config/  ──  Centralización de App &amp; Servidor</a:t>
            </a:r>
          </a:p>
          <a:p>
            <a:pPr>
              <a:defRPr sz="1000">
                <a:solidFill>
                  <a:srgbClr val="0F172A"/>
                </a:solidFill>
                <a:latin typeface="Verdana"/>
              </a:defRPr>
            </a:pPr>
            <a:r>
              <a:t>Contiene la clase App en index.ts. Encapsula configuraciones, middlewares y ciclo de vida de Express.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20640" y="2743200"/>
            <a:ext cx="6339535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09728"/>
          <a:lstStyle/>
          <a:p>
            <a:pPr algn="ctr">
              <a:spcAft>
                <a:spcPts val="200"/>
              </a:spcAft>
              <a:defRPr sz="1300" b="1">
                <a:solidFill>
                  <a:srgbClr val="047857"/>
                </a:solidFill>
                <a:latin typeface="Georgia"/>
              </a:defRPr>
            </a:pPr>
            <a:r>
              <a:t>src/shared/  ──  Capa Transversal Compartida</a:t>
            </a:r>
          </a:p>
          <a:p>
            <a:pPr>
              <a:defRPr sz="1000">
                <a:solidFill>
                  <a:srgbClr val="0F172A"/>
                </a:solidFill>
                <a:latin typeface="Verdana"/>
              </a:defRPr>
            </a:pPr>
            <a:r>
              <a:t>Almacena utilidades globales, manejadores de error HTTP (SyntaxError) y configuración común.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20640" y="3840480"/>
            <a:ext cx="6339535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09728"/>
          <a:lstStyle/>
          <a:p>
            <a:pPr algn="ctr">
              <a:spcAft>
                <a:spcPts val="200"/>
              </a:spcAft>
              <a:defRPr sz="1300" b="1">
                <a:solidFill>
                  <a:srgbClr val="047857"/>
                </a:solidFill>
                <a:latin typeface="Georgia"/>
              </a:defRPr>
            </a:pPr>
            <a:r>
              <a:t>src/routes/  ──  Enrutador Raíz Centralizado</a:t>
            </a:r>
          </a:p>
          <a:p>
            <a:pPr>
              <a:defRPr sz="1000">
                <a:solidFill>
                  <a:srgbClr val="0F172A"/>
                </a:solidFill>
                <a:latin typeface="Verdana"/>
              </a:defRPr>
            </a:pPr>
            <a:r>
              <a:t>Agregador que conecta las rutas de cada feature bajo prefijos unificados de la API.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20640" y="4937760"/>
            <a:ext cx="6339535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09728"/>
          <a:lstStyle/>
          <a:p>
            <a:pPr algn="ctr">
              <a:spcAft>
                <a:spcPts val="200"/>
              </a:spcAft>
              <a:defRPr sz="1300" b="1">
                <a:solidFill>
                  <a:srgbClr val="047857"/>
                </a:solidFill>
                <a:latin typeface="Georgia"/>
              </a:defRPr>
            </a:pPr>
            <a:r>
              <a:t>src/features/business/  ──  Módulos de Dominio (Features)</a:t>
            </a:r>
          </a:p>
          <a:p>
            <a:pPr>
              <a:defRPr sz="1000">
                <a:solidFill>
                  <a:srgbClr val="0F172A"/>
                </a:solidFill>
                <a:latin typeface="Verdana"/>
              </a:defRPr>
            </a:pPr>
            <a:r>
              <a:t>Organización por dominio. El subdirectorio clients/ aloja el primer CRUD en capas de la Fase 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47857"/>
                </a:solidFill>
                <a:latin typeface="Verdana"/>
              </a:defRPr>
            </a:pPr>
            <a:r>
              <a:t>05. ANATOMÍA DEL SERVIDOR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Separación entre el punto de entrada (server.ts) y la configuración (App)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41148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82880"/>
          <a:lstStyle/>
          <a:p>
            <a:pPr algn="ctr">
              <a:spcAft>
                <a:spcPts val="1200"/>
              </a:spcAft>
              <a:defRPr sz="1500" b="1">
                <a:solidFill>
                  <a:srgbClr val="0F172A"/>
                </a:solidFill>
                <a:latin typeface="Georgia"/>
              </a:defRPr>
            </a:pPr>
            <a:r>
              <a:t>Punto de Entrada: src/server.ts</a:t>
            </a:r>
          </a:p>
          <a:p>
            <a:pPr>
              <a:spcBef>
                <a:spcPts val="14000"/>
              </a:spcBef>
              <a:defRPr sz="1050">
                <a:solidFill>
                  <a:srgbClr val="0F172A"/>
                </a:solidFill>
                <a:latin typeface="Verdana"/>
              </a:defRPr>
            </a:pPr>
            <a:r>
              <a:t>Rol del archivo:</a:t>
            </a:r>
            <a:br/>
            <a:r>
              <a:t>• Única responsabilidad: Instanciar App e iniciar el listener HTTP.</a:t>
            </a:r>
            <a:br/>
            <a:r>
              <a:t>• Archivo ultra-limpio (5 líneas totales).</a:t>
            </a:r>
            <a:br/>
            <a:r>
              <a:t>• Facilita pruebas automatizadas al desvincular la app del puerto.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2377440"/>
            <a:ext cx="3749039" cy="1645920"/>
          </a:xfrm>
          <a:prstGeom prst="round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37160"/>
          <a:lstStyle/>
          <a:p>
            <a:pPr algn="ctr">
              <a:defRPr sz="1000">
                <a:solidFill>
                  <a:srgbClr val="F8FAFC"/>
                </a:solidFill>
                <a:latin typeface="Courier New"/>
              </a:defRPr>
            </a:pPr>
            <a:r>
              <a:t>import { App } from "./config";</a:t>
            </a:r>
          </a:p>
          <a:p>
            <a:pPr>
              <a:defRPr sz="1000">
                <a:solidFill>
                  <a:srgbClr val="F8FAFC"/>
                </a:solidFill>
                <a:latin typeface="Courier New"/>
              </a:defRPr>
            </a:pPr>
          </a:p>
          <a:p>
            <a:pPr>
              <a:defRPr sz="1000">
                <a:solidFill>
                  <a:srgbClr val="10B981"/>
                </a:solidFill>
                <a:latin typeface="Courier New"/>
              </a:defRPr>
            </a:pPr>
            <a:r>
              <a:t>const server = new App();</a:t>
            </a:r>
          </a:p>
          <a:p>
            <a:pPr>
              <a:defRPr sz="1000">
                <a:solidFill>
                  <a:srgbClr val="10B981"/>
                </a:solidFill>
                <a:latin typeface="Courier New"/>
              </a:defRPr>
            </a:pPr>
            <a:r>
              <a:t>server.listen();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20640" y="1645920"/>
            <a:ext cx="6339535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82880"/>
          <a:lstStyle/>
          <a:p>
            <a:pPr algn="ctr">
              <a:spcAft>
                <a:spcPts val="1000"/>
              </a:spcAft>
              <a:defRPr sz="1500" b="1">
                <a:solidFill>
                  <a:srgbClr val="0F172A"/>
                </a:solidFill>
                <a:latin typeface="Georgia"/>
              </a:defRPr>
            </a:pPr>
            <a:r>
              <a:t>Clase Encapsulada: src/config/index.ts (App)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settings(): Configura el puerto HTTP (process.env.PORT || 4000).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middlewares(): Registra morgan, cors, express.json() y urlencoded.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routes(): Placeholder agregador de enrutamiento de features.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docs(): Placeholder reservado para la documentación Swagger UI.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errorHandling(): Captura errores sintácticos de JSON (bodyErrorHandler).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dbConnection(): Placeholder para inicialización del ORM Sequelize.</a:t>
            </a:r>
          </a:p>
          <a:p>
            <a:pPr>
              <a:spcAft>
                <a:spcPts val="4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listen(): Orquesta dbConnection() y levanta app.listen().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47857"/>
                </a:solidFill>
                <a:latin typeface="Verdana"/>
              </a:defRPr>
            </a:pPr>
            <a:r>
              <a:t>06. SECUENCIA Y CICLO DE VIDA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Ejecución ordenada desde el constructor de App hasta el listener HTTP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2450592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822960" lIns="137160" rIns="137160"/>
          <a:lstStyle/>
          <a:p>
            <a:pPr algn="ctr">
              <a:spcAft>
                <a:spcPts val="1200"/>
              </a:spcAft>
              <a:defRPr sz="1100" b="1">
                <a:solidFill>
                  <a:srgbClr val="0F172A"/>
                </a:solidFill>
                <a:latin typeface="Verdana"/>
              </a:defRPr>
            </a:pPr>
            <a:r>
              <a:t>Instancia Express</a:t>
            </a:r>
          </a:p>
          <a:p>
            <a:pPr algn="ctr">
              <a:defRPr sz="1000">
                <a:solidFill>
                  <a:srgbClr val="64748B"/>
                </a:solidFill>
                <a:latin typeface="Verdana"/>
              </a:defRPr>
            </a:pPr>
            <a:r>
              <a:t>settings()</a:t>
            </a:r>
            <a:br/>
            <a:r>
              <a:t>middlewares()</a:t>
            </a:r>
            <a:br/>
            <a:r>
              <a:t>routes()</a:t>
            </a:r>
            <a:br/>
            <a:r>
              <a:t>docs()</a:t>
            </a:r>
            <a:br/>
            <a:r>
              <a:t>errorHandling()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2450592" cy="73152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 b="1">
                <a:solidFill>
                  <a:srgbClr val="F8FAFC"/>
                </a:solidFill>
                <a:latin typeface="Georgia"/>
              </a:defRPr>
            </a:pPr>
            <a:r>
              <a:t>1. constructor()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56432" y="1645920"/>
            <a:ext cx="2450592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822960" lIns="137160" rIns="137160"/>
          <a:lstStyle/>
          <a:p>
            <a:pPr algn="ctr">
              <a:spcAft>
                <a:spcPts val="1200"/>
              </a:spcAft>
              <a:defRPr sz="1100" b="1">
                <a:solidFill>
                  <a:srgbClr val="0F172A"/>
                </a:solidFill>
                <a:latin typeface="Verdana"/>
              </a:defRPr>
            </a:pPr>
            <a:r>
              <a:t>Arranque Async</a:t>
            </a:r>
          </a:p>
          <a:p>
            <a:pPr algn="ctr">
              <a:defRPr sz="1000">
                <a:solidFill>
                  <a:srgbClr val="64748B"/>
                </a:solidFill>
                <a:latin typeface="Verdana"/>
              </a:defRPr>
            </a:pPr>
            <a:r>
              <a:t>Invoca el método de inicio público desde server.ts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56432" y="1645920"/>
            <a:ext cx="2450592" cy="73152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 b="1">
                <a:solidFill>
                  <a:srgbClr val="F8FAFC"/>
                </a:solidFill>
                <a:latin typeface="Georgia"/>
              </a:defRPr>
            </a:pPr>
            <a:r>
              <a:t>2. listen()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81344" y="1645920"/>
            <a:ext cx="2450592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822960" lIns="137160" rIns="137160"/>
          <a:lstStyle/>
          <a:p>
            <a:pPr algn="ctr">
              <a:spcAft>
                <a:spcPts val="1200"/>
              </a:spcAft>
              <a:defRPr sz="1100" b="1">
                <a:solidFill>
                  <a:srgbClr val="0F172A"/>
                </a:solidFill>
                <a:latin typeface="Verdana"/>
              </a:defRPr>
            </a:pPr>
            <a:r>
              <a:t>Infraestructura</a:t>
            </a:r>
          </a:p>
          <a:p>
            <a:pPr algn="ctr">
              <a:defRPr sz="1000">
                <a:solidFill>
                  <a:srgbClr val="64748B"/>
                </a:solidFill>
                <a:latin typeface="Verdana"/>
              </a:defRPr>
            </a:pPr>
            <a:r>
              <a:t>Sincroniza BD/ORM antes de recibir tráfico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81344" y="1645920"/>
            <a:ext cx="2450592" cy="73152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 b="1">
                <a:solidFill>
                  <a:srgbClr val="F8FAFC"/>
                </a:solidFill>
                <a:latin typeface="Georgia"/>
              </a:defRPr>
            </a:pPr>
            <a:r>
              <a:t>3. dbConnection()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06256" y="1645920"/>
            <a:ext cx="2450592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822960" lIns="137160" rIns="137160"/>
          <a:lstStyle/>
          <a:p>
            <a:pPr algn="ctr">
              <a:spcAft>
                <a:spcPts val="1200"/>
              </a:spcAft>
              <a:defRPr sz="1100" b="1">
                <a:solidFill>
                  <a:srgbClr val="047857"/>
                </a:solidFill>
                <a:latin typeface="Verdana"/>
              </a:defRPr>
            </a:pPr>
            <a:r>
              <a:t>Apertura HTTP</a:t>
            </a:r>
          </a:p>
          <a:p>
            <a:pPr algn="ctr">
              <a:defRPr sz="1000">
                <a:solidFill>
                  <a:srgbClr val="0F172A"/>
                </a:solidFill>
                <a:latin typeface="Verdana"/>
              </a:defRPr>
            </a:pPr>
            <a:r>
              <a:t>🚀 Servidor en puerto 4000 escuchando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06256" y="1645920"/>
            <a:ext cx="2450592" cy="731520"/>
          </a:xfrm>
          <a:prstGeom prst="roundRect">
            <a:avLst/>
          </a:prstGeom>
          <a:solidFill>
            <a:srgbClr val="047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 b="1">
                <a:solidFill>
                  <a:srgbClr val="F8FAFC"/>
                </a:solidFill>
                <a:latin typeface="Georgia"/>
              </a:defRPr>
            </a:pPr>
            <a:r>
              <a:t>4. app.listen()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47857"/>
                </a:solidFill>
                <a:latin typeface="Verdana"/>
              </a:defRPr>
            </a:pPr>
            <a:r>
              <a:t>07. RESILIENCIA Y ERRORES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El middleware bodyErrorHandler previene fugas de información por JSON malformado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82880"/>
          <a:lstStyle/>
          <a:p>
            <a:pPr algn="ctr">
              <a:spcAft>
                <a:spcPts val="1200"/>
              </a:spcAft>
              <a:defRPr sz="1600" b="1">
                <a:solidFill>
                  <a:srgbClr val="0F172A"/>
                </a:solidFill>
                <a:latin typeface="Georgia"/>
              </a:defRPr>
            </a:pPr>
            <a:r>
              <a:t>Manejo Seguro de Excepciones Sintácticas</a:t>
            </a:r>
          </a:p>
          <a:p>
            <a:pPr>
              <a:spcAft>
                <a:spcPts val="8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Escenario: Un cliente envía un body HTTP con sintaxis JSON inválida (ej. comilla faltante).</a:t>
            </a:r>
          </a:p>
          <a:p>
            <a:pPr>
              <a:spcAft>
                <a:spcPts val="8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Comportamiento por defecto: express.json() arroja un SyntaxError que, sin capturar, expone un stack trace con rutas del servidor.</a:t>
            </a:r>
          </a:p>
          <a:p>
            <a:pPr>
              <a:spcAft>
                <a:spcPts val="8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Solución ISS-01: Registro del middleware bodyErrorHandler en errorHandling() después de las rutas.</a:t>
            </a:r>
          </a:p>
          <a:p>
            <a:pPr>
              <a:spcAft>
                <a:spcPts val="800"/>
              </a:spcAft>
              <a:defRPr sz="1050">
                <a:solidFill>
                  <a:srgbClr val="0F172A"/>
                </a:solidFill>
                <a:latin typeface="Verdana"/>
              </a:defRPr>
            </a:pPr>
            <a:r>
              <a:t>• Resultado: Intercepta el SyntaxError y responde inmediatamente un HTTP 400 Bad Request estructurado.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389120"/>
          </a:xfrm>
          <a:prstGeom prst="round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82880"/>
          <a:lstStyle/>
          <a:p>
            <a:pPr algn="ctr">
              <a:spcAft>
                <a:spcPts val="200"/>
              </a:spcAft>
              <a:defRPr sz="950">
                <a:solidFill>
                  <a:srgbClr val="10B981"/>
                </a:solidFill>
                <a:latin typeface="Courier New"/>
              </a:defRPr>
            </a:pPr>
            <a:r>
              <a:t>// src/shared/errors/body-error.middleware.ts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export const bodyErrorHandler = (err, req, res, next) =&gt; {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  if (err instanceof SyntaxError &amp;&amp; 'body' in err) {</a:t>
            </a:r>
          </a:p>
          <a:p>
            <a:pPr>
              <a:spcAft>
                <a:spcPts val="200"/>
              </a:spcAft>
              <a:defRPr sz="950">
                <a:solidFill>
                  <a:srgbClr val="10B981"/>
                </a:solidFill>
                <a:latin typeface="Courier New"/>
              </a:defRPr>
            </a:pPr>
            <a:r>
              <a:t>    return res.status(400).json({</a:t>
            </a:r>
          </a:p>
          <a:p>
            <a:pPr>
              <a:spcAft>
                <a:spcPts val="200"/>
              </a:spcAft>
              <a:defRPr sz="950">
                <a:solidFill>
                  <a:srgbClr val="D1FAE5"/>
                </a:solidFill>
                <a:latin typeface="Courier New"/>
              </a:defRPr>
            </a:pPr>
            <a:r>
              <a:t>      error: 'Malformed JSON body'</a:t>
            </a:r>
          </a:p>
          <a:p>
            <a:pPr>
              <a:spcAft>
                <a:spcPts val="200"/>
              </a:spcAft>
              <a:defRPr sz="950">
                <a:solidFill>
                  <a:srgbClr val="10B981"/>
                </a:solidFill>
                <a:latin typeface="Courier New"/>
              </a:defRPr>
            </a:pPr>
            <a:r>
              <a:t>    });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  }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  next(err);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};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  <a:latin typeface="Courier New"/>
              </a:defRPr>
            </a:pPr>
          </a:p>
          <a:p>
            <a:pPr>
              <a:spcAft>
                <a:spcPts val="200"/>
              </a:spcAft>
              <a:defRPr sz="950">
                <a:solidFill>
                  <a:srgbClr val="64748B"/>
                </a:solidFill>
                <a:latin typeface="Courier New"/>
              </a:defRPr>
            </a:pPr>
            <a:r>
              <a:t>// Respuesta HTTP devuelta al Cliente:</a:t>
            </a:r>
          </a:p>
          <a:p>
            <a:pPr>
              <a:spcAft>
                <a:spcPts val="200"/>
              </a:spcAft>
              <a:defRPr sz="950">
                <a:solidFill>
                  <a:srgbClr val="10B981"/>
                </a:solidFill>
                <a:latin typeface="Courier New"/>
              </a:defRPr>
            </a:pPr>
            <a:r>
              <a:t>HTTP/1.1 400 Bad Request</a:t>
            </a:r>
          </a:p>
          <a:p>
            <a:pPr>
              <a:spcAft>
                <a:spcPts val="200"/>
              </a:spcAft>
              <a:defRPr sz="950">
                <a:solidFill>
                  <a:srgbClr val="64748B"/>
                </a:solidFill>
                <a:latin typeface="Courier New"/>
              </a:defRPr>
            </a:pPr>
            <a:r>
              <a:t>Content-Type: application/json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{ "error": "Malformed JSON body" }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Georgia"/>
              </a:defRPr>
            </a:pPr>
            <a:r>
              <a:t>MATRIZ DE ACEPTACIÓN — GATE DE SALIDA (ISS-01)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463040"/>
          <a:ext cx="1072865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4114800"/>
                <a:gridCol w="3687775"/>
              </a:tblGrid>
              <a:tr h="82296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8FAFC"/>
                          </a:solidFill>
                          <a:latin typeface="Georgia"/>
                        </a:defRPr>
                      </a:pPr>
                      <a:r>
                        <a:t>Criterio de Aceptación</a:t>
                      </a:r>
                    </a:p>
                  </a:txBody>
                  <a:tcPr>
                    <a:solidFill>
                      <a:srgbClr val="04785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8FAFC"/>
                          </a:solidFill>
                          <a:latin typeface="Georgia"/>
                        </a:defRPr>
                      </a:pPr>
                      <a:r>
                        <a:t>Comando / Verificación</a:t>
                      </a:r>
                    </a:p>
                  </a:txBody>
                  <a:tcPr>
                    <a:solidFill>
                      <a:srgbClr val="04785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8FAFC"/>
                          </a:solidFill>
                          <a:latin typeface="Georgia"/>
                        </a:defRPr>
                      </a:pPr>
                      <a:r>
                        <a:t>Resultado Esperado</a:t>
                      </a:r>
                    </a:p>
                  </a:txBody>
                  <a:tcPr>
                    <a:solidFill>
                      <a:srgbClr val="047857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F8FAFC"/>
                          </a:solidFill>
                          <a:latin typeface="Verdana"/>
                        </a:defRPr>
                      </a:pPr>
                      <a:r>
                        <a:t>1. Compilación de Tipos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10B981"/>
                          </a:solidFill>
                          <a:latin typeface="Courier New"/>
                        </a:defRPr>
                      </a:pPr>
                      <a:r>
                        <a:t>npx tsc --noEmit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F8FAFC"/>
                          </a:solidFill>
                          <a:latin typeface="Verdana"/>
                        </a:defRPr>
                      </a:pPr>
                      <a:r>
                        <a:t>Exit Code 0 (0 errores de TypeScript)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F8FAFC"/>
                          </a:solidFill>
                          <a:latin typeface="Verdana"/>
                        </a:defRPr>
                      </a:pPr>
                      <a:r>
                        <a:t>2. Árbol de Archivos Base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10B981"/>
                          </a:solidFill>
                          <a:latin typeface="Courier New"/>
                        </a:defRPr>
                      </a:pPr>
                      <a:r>
                        <a:t>find src -type f | sort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F8FAFC"/>
                          </a:solidFill>
                          <a:latin typeface="Verdana"/>
                        </a:defRPr>
                      </a:pPr>
                      <a:r>
                        <a:t>src/server.ts y src/config/index.ts creados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F8FAFC"/>
                          </a:solidFill>
                          <a:latin typeface="Verdana"/>
                        </a:defRPr>
                      </a:pPr>
                      <a:r>
                        <a:t>3. Ejecución del Servidor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10B981"/>
                          </a:solidFill>
                          <a:latin typeface="Courier New"/>
                        </a:defRPr>
                      </a:pPr>
                      <a:r>
                        <a:t>npm run dev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F8FAFC"/>
                          </a:solidFill>
                          <a:latin typeface="Verdana"/>
                        </a:defRPr>
                      </a:pPr>
                      <a:r>
                        <a:t>🚀 Servidor ejecutándose en puerto 4000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731520" y="5120640"/>
            <a:ext cx="10728655" cy="1097280"/>
          </a:xfrm>
          <a:prstGeom prst="roundRect">
            <a:avLst/>
          </a:prstGeom>
          <a:solidFill>
            <a:srgbClr val="047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37160"/>
          <a:lstStyle/>
          <a:p>
            <a:pPr algn="ctr">
              <a:spcAft>
                <a:spcPts val="400"/>
              </a:spcAft>
              <a:defRPr sz="1200" b="1">
                <a:solidFill>
                  <a:srgbClr val="F8FAFC"/>
                </a:solidFill>
                <a:latin typeface="Verdana"/>
              </a:defRPr>
            </a:pPr>
            <a:r>
              <a:t>TRANSICIÓN AL SIGUIENTE HITO: ISS-02 (INFRAESTRUCTURA DE BD)</a:t>
            </a:r>
          </a:p>
          <a:p>
            <a:pPr>
              <a:defRPr sz="1050">
                <a:solidFill>
                  <a:srgbClr val="D1FAE5"/>
                </a:solidFill>
                <a:latin typeface="Verdana"/>
              </a:defRPr>
            </a:pPr>
            <a:r>
              <a:t>Con el esqueleto HTTP funcionando, el ISS-02 conectará el ORM Sequelize, configurará la BD multi-motor mediante .env y completará el método dbConnection() de la clase App.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